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 id="2147485065" r:id="rId3"/>
    <p:sldMasterId id="2147485874" r:id="rId4"/>
  </p:sldMasterIdLst>
  <p:notesMasterIdLst>
    <p:notesMasterId r:id="rId6"/>
  </p:notesMasterIdLst>
  <p:handoutMasterIdLst>
    <p:handoutMasterId r:id="rId7"/>
  </p:handoutMasterIdLst>
  <p:sldIdLst>
    <p:sldId id="2595" r:id="rId5"/>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BB2"/>
    <a:srgbClr val="EC7CA9"/>
    <a:srgbClr val="F8D0E0"/>
    <a:srgbClr val="FF8C71"/>
    <a:srgbClr val="FF3300"/>
    <a:srgbClr val="CC0099"/>
    <a:srgbClr val="BFBFBF"/>
    <a:srgbClr val="FFF89F"/>
    <a:srgbClr val="558ED5"/>
    <a:srgbClr val="FBE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08" autoAdjust="0"/>
    <p:restoredTop sz="98741" autoAdjust="0"/>
  </p:normalViewPr>
  <p:slideViewPr>
    <p:cSldViewPr>
      <p:cViewPr>
        <p:scale>
          <a:sx n="100" d="100"/>
          <a:sy n="100" d="100"/>
        </p:scale>
        <p:origin x="1014" y="-954"/>
      </p:cViewPr>
      <p:guideLst>
        <p:guide orient="horz" pos="3120"/>
        <p:guide pos="2161"/>
      </p:guideLst>
    </p:cSldViewPr>
  </p:slideViewPr>
  <p:outlineViewPr>
    <p:cViewPr>
      <p:scale>
        <a:sx n="33" d="100"/>
        <a:sy n="33" d="100"/>
      </p:scale>
      <p:origin x="0" y="1015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263" cy="496888"/>
          </a:xfrm>
          <a:prstGeom prst="rect">
            <a:avLst/>
          </a:prstGeom>
        </p:spPr>
        <p:txBody>
          <a:bodyPr vert="horz" lIns="91427" tIns="45714" rIns="91427" bIns="4571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0"/>
            <a:ext cx="2950263" cy="496888"/>
          </a:xfrm>
          <a:prstGeom prst="rect">
            <a:avLst/>
          </a:prstGeom>
        </p:spPr>
        <p:txBody>
          <a:bodyPr vert="horz" lIns="91427" tIns="45714" rIns="91427" bIns="45714" rtlCol="0"/>
          <a:lstStyle>
            <a:lvl1pPr algn="r">
              <a:defRPr sz="1200"/>
            </a:lvl1pPr>
          </a:lstStyle>
          <a:p>
            <a:fld id="{C84DDC26-932E-4441-AAE8-0381B097C1FB}" type="datetimeFigureOut">
              <a:rPr kumimoji="1" lang="ja-JP" altLang="en-US" smtClean="0"/>
              <a:t>2021/3/17</a:t>
            </a:fld>
            <a:endParaRPr kumimoji="1" lang="ja-JP" altLang="en-US" dirty="0"/>
          </a:p>
        </p:txBody>
      </p:sp>
      <p:sp>
        <p:nvSpPr>
          <p:cNvPr id="4" name="フッター プレースホルダー 3"/>
          <p:cNvSpPr>
            <a:spLocks noGrp="1"/>
          </p:cNvSpPr>
          <p:nvPr>
            <p:ph type="ftr" sz="quarter" idx="2"/>
          </p:nvPr>
        </p:nvSpPr>
        <p:spPr>
          <a:xfrm>
            <a:off x="1" y="9440865"/>
            <a:ext cx="2950263" cy="496887"/>
          </a:xfrm>
          <a:prstGeom prst="rect">
            <a:avLst/>
          </a:prstGeom>
        </p:spPr>
        <p:txBody>
          <a:bodyPr vert="horz" lIns="91427" tIns="45714" rIns="91427" bIns="4571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5"/>
            <a:ext cx="2950263" cy="496887"/>
          </a:xfrm>
          <a:prstGeom prst="rect">
            <a:avLst/>
          </a:prstGeom>
        </p:spPr>
        <p:txBody>
          <a:bodyPr vert="horz" lIns="91427" tIns="45714" rIns="91427" bIns="45714" rtlCol="0" anchor="b"/>
          <a:lstStyle>
            <a:lvl1pPr algn="r">
              <a:defRPr sz="1200"/>
            </a:lvl1pPr>
          </a:lstStyle>
          <a:p>
            <a:fld id="{3ED4BF3B-0B8A-491E-86C2-FE9C9305D7BD}" type="slidenum">
              <a:rPr kumimoji="1" lang="ja-JP" altLang="en-US" smtClean="0"/>
              <a:t>‹#›</a:t>
            </a:fld>
            <a:endParaRPr kumimoji="1" lang="ja-JP" altLang="en-US" dirty="0"/>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099"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lvl1pPr algn="r">
              <a:defRPr sz="1200">
                <a:ea typeface="ＭＳ Ｐゴシック" pitchFamily="50" charset="-128"/>
              </a:defRPr>
            </a:lvl1pPr>
          </a:lstStyle>
          <a:p>
            <a:pPr>
              <a:defRPr/>
            </a:pPr>
            <a:endParaRPr lang="en-US" altLang="ja-JP" dirty="0"/>
          </a:p>
        </p:txBody>
      </p:sp>
      <p:sp>
        <p:nvSpPr>
          <p:cNvPr id="122884" name="Rectangle 4"/>
          <p:cNvSpPr>
            <a:spLocks noGrp="1" noRot="1" noChangeAspect="1" noChangeArrowheads="1" noTextEdit="1"/>
          </p:cNvSpPr>
          <p:nvPr>
            <p:ph type="sldImg" idx="2"/>
          </p:nvPr>
        </p:nvSpPr>
        <p:spPr bwMode="auto">
          <a:xfrm>
            <a:off x="2114550" y="744538"/>
            <a:ext cx="2579688" cy="3727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198" y="4721225"/>
            <a:ext cx="5444806" cy="4471989"/>
          </a:xfrm>
          <a:prstGeom prst="rect">
            <a:avLst/>
          </a:prstGeom>
          <a:noFill/>
          <a:ln w="9525">
            <a:noFill/>
            <a:miter lim="800000"/>
            <a:headEnd/>
            <a:tailEnd/>
          </a:ln>
          <a:effectLst/>
        </p:spPr>
        <p:txBody>
          <a:bodyPr vert="horz" wrap="square" lIns="91420" tIns="45710" rIns="91420" bIns="4571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55350" y="9440865"/>
            <a:ext cx="2950263" cy="496887"/>
          </a:xfrm>
          <a:prstGeom prst="rect">
            <a:avLst/>
          </a:prstGeom>
          <a:noFill/>
          <a:ln w="9525">
            <a:noFill/>
            <a:miter lim="800000"/>
            <a:headEnd/>
            <a:tailEnd/>
          </a:ln>
          <a:effectLst/>
        </p:spPr>
        <p:txBody>
          <a:bodyPr vert="horz" wrap="square" lIns="91420" tIns="45710" rIns="91420" bIns="45710"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dirty="0"/>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pic>
        <p:nvPicPr>
          <p:cNvPr id="6" name="Picture 11"/>
          <p:cNvPicPr>
            <a:picLocks noChangeAspect="1" noChangeArrowheads="1"/>
          </p:cNvPicPr>
          <p:nvPr userDrawn="1"/>
        </p:nvPicPr>
        <p:blipFill>
          <a:blip r:embed="rId3" cstate="print"/>
          <a:srcRect/>
          <a:stretch>
            <a:fillRect/>
          </a:stretch>
        </p:blipFill>
        <p:spPr bwMode="auto">
          <a:xfrm>
            <a:off x="17" y="8741254"/>
            <a:ext cx="1593056" cy="683331"/>
          </a:xfrm>
          <a:prstGeom prst="rect">
            <a:avLst/>
          </a:prstGeom>
          <a:noFill/>
          <a:ln w="9525">
            <a:noFill/>
            <a:miter lim="800000"/>
            <a:headEnd/>
            <a:tailEnd/>
          </a:ln>
        </p:spPr>
      </p:pic>
      <p:sp>
        <p:nvSpPr>
          <p:cNvPr id="7" name="Text Box 12"/>
          <p:cNvSpPr txBox="1">
            <a:spLocks noChangeArrowheads="1"/>
          </p:cNvSpPr>
          <p:nvPr userDrawn="1"/>
        </p:nvSpPr>
        <p:spPr bwMode="auto">
          <a:xfrm>
            <a:off x="4" y="9424559"/>
            <a:ext cx="5185202" cy="359009"/>
          </a:xfrm>
          <a:prstGeom prst="rect">
            <a:avLst/>
          </a:prstGeom>
          <a:noFill/>
          <a:ln w="9525">
            <a:noFill/>
            <a:miter lim="800000"/>
            <a:headEnd/>
            <a:tailEnd/>
          </a:ln>
          <a:effectLst/>
        </p:spPr>
        <p:txBody>
          <a:bodyPr wrap="none">
            <a:spAutoFit/>
          </a:bodyPr>
          <a:lstStyle/>
          <a:p>
            <a:pPr>
              <a:defRPr/>
            </a:pPr>
            <a:r>
              <a:rPr lang="en-US" altLang="ja-JP" sz="1733" i="1" dirty="0">
                <a:solidFill>
                  <a:srgbClr val="FFFFFF"/>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12460935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245061775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A6D06C3-2333-47EF-BEEE-A726BCB385CC}" type="slidenum">
              <a:rPr lang="en-US" altLang="ja-JP"/>
              <a:pPr>
                <a:defRPr/>
              </a:pPr>
              <a:t>‹#›</a:t>
            </a:fld>
            <a:endParaRPr lang="en-US" altLang="ja-JP"/>
          </a:p>
        </p:txBody>
      </p:sp>
    </p:spTree>
    <p:extLst>
      <p:ext uri="{BB962C8B-B14F-4D97-AF65-F5344CB8AC3E}">
        <p14:creationId xmlns:p14="http://schemas.microsoft.com/office/powerpoint/2010/main" val="176947353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648"/>
            <a:ext cx="5829300"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A3394D7F-24EF-46E0-803B-0A2453B64FE1}" type="slidenum">
              <a:rPr lang="en-US" altLang="ja-JP"/>
              <a:pPr>
                <a:defRPr/>
              </a:pPr>
              <a:t>‹#›</a:t>
            </a:fld>
            <a:endParaRPr lang="en-US" altLang="ja-JP"/>
          </a:p>
        </p:txBody>
      </p:sp>
    </p:spTree>
    <p:extLst>
      <p:ext uri="{BB962C8B-B14F-4D97-AF65-F5344CB8AC3E}">
        <p14:creationId xmlns:p14="http://schemas.microsoft.com/office/powerpoint/2010/main" val="376845450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99A02C91-E3F3-46E0-A639-4E0290039DD0}" type="slidenum">
              <a:rPr lang="en-US" altLang="ja-JP"/>
              <a:pPr>
                <a:defRPr/>
              </a:pPr>
              <a:t>‹#›</a:t>
            </a:fld>
            <a:endParaRPr lang="en-US" altLang="ja-JP"/>
          </a:p>
        </p:txBody>
      </p:sp>
    </p:spTree>
    <p:extLst>
      <p:ext uri="{BB962C8B-B14F-4D97-AF65-F5344CB8AC3E}">
        <p14:creationId xmlns:p14="http://schemas.microsoft.com/office/powerpoint/2010/main" val="2846123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2"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2"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8"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sz="2600"/>
            </a:lvl1pPr>
          </a:lstStyle>
          <a:p>
            <a:pPr>
              <a:defRPr/>
            </a:pPr>
            <a:fld id="{741B4063-53C4-4EF1-8A53-27B4D2B963BE}" type="slidenum">
              <a:rPr lang="en-US" altLang="ja-JP"/>
              <a:pPr>
                <a:defRPr/>
              </a:pPr>
              <a:t>‹#›</a:t>
            </a:fld>
            <a:endParaRPr lang="en-US" altLang="ja-JP"/>
          </a:p>
        </p:txBody>
      </p:sp>
    </p:spTree>
    <p:extLst>
      <p:ext uri="{BB962C8B-B14F-4D97-AF65-F5344CB8AC3E}">
        <p14:creationId xmlns:p14="http://schemas.microsoft.com/office/powerpoint/2010/main" val="224992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685203B7-620F-4111-84A7-99172FD0C19A}" type="slidenum">
              <a:rPr lang="en-US" altLang="ja-JP"/>
              <a:pPr>
                <a:defRPr/>
              </a:pPr>
              <a:t>‹#›</a:t>
            </a:fld>
            <a:endParaRPr lang="en-US" altLang="ja-JP"/>
          </a:p>
        </p:txBody>
      </p:sp>
    </p:spTree>
    <p:extLst>
      <p:ext uri="{BB962C8B-B14F-4D97-AF65-F5344CB8AC3E}">
        <p14:creationId xmlns:p14="http://schemas.microsoft.com/office/powerpoint/2010/main" val="303631723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3"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sz="2600"/>
            </a:lvl1pPr>
          </a:lstStyle>
          <a:p>
            <a:pPr>
              <a:defRPr/>
            </a:pPr>
            <a:fld id="{BD2B9022-39E2-43DA-9E46-86E8FB3BD669}" type="slidenum">
              <a:rPr lang="en-US" altLang="ja-JP"/>
              <a:pPr>
                <a:defRPr/>
              </a:pPr>
              <a:t>‹#›</a:t>
            </a:fld>
            <a:endParaRPr lang="en-US" altLang="ja-JP"/>
          </a:p>
        </p:txBody>
      </p:sp>
    </p:spTree>
    <p:extLst>
      <p:ext uri="{BB962C8B-B14F-4D97-AF65-F5344CB8AC3E}">
        <p14:creationId xmlns:p14="http://schemas.microsoft.com/office/powerpoint/2010/main" val="21930520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2" y="394425"/>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39"/>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C19F5DA9-0AA0-4E56-8F57-D86AE300E782}" type="slidenum">
              <a:rPr lang="en-US" altLang="ja-JP"/>
              <a:pPr>
                <a:defRPr/>
              </a:pPr>
              <a:t>‹#›</a:t>
            </a:fld>
            <a:endParaRPr lang="en-US" altLang="ja-JP"/>
          </a:p>
        </p:txBody>
      </p:sp>
    </p:spTree>
    <p:extLst>
      <p:ext uri="{BB962C8B-B14F-4D97-AF65-F5344CB8AC3E}">
        <p14:creationId xmlns:p14="http://schemas.microsoft.com/office/powerpoint/2010/main" val="4058777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9"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endParaRPr lang="ja-JP" altLang="en-US" noProof="0" smtClean="0"/>
          </a:p>
        </p:txBody>
      </p:sp>
      <p:sp>
        <p:nvSpPr>
          <p:cNvPr id="4" name="テキスト プレースホルダ 3"/>
          <p:cNvSpPr>
            <a:spLocks noGrp="1"/>
          </p:cNvSpPr>
          <p:nvPr>
            <p:ph type="body" sz="half" idx="2"/>
          </p:nvPr>
        </p:nvSpPr>
        <p:spPr>
          <a:xfrm>
            <a:off x="1344219" y="7752823"/>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D74C06DE-7BF5-49D4-B0C8-167F24BAE9B0}" type="slidenum">
              <a:rPr lang="en-US" altLang="ja-JP"/>
              <a:pPr>
                <a:defRPr/>
              </a:pPr>
              <a:t>‹#›</a:t>
            </a:fld>
            <a:endParaRPr lang="en-US" altLang="ja-JP"/>
          </a:p>
        </p:txBody>
      </p:sp>
    </p:spTree>
    <p:extLst>
      <p:ext uri="{BB962C8B-B14F-4D97-AF65-F5344CB8AC3E}">
        <p14:creationId xmlns:p14="http://schemas.microsoft.com/office/powerpoint/2010/main" val="2018303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519A4E1C-5704-41D9-BA23-B004F16B2090}" type="slidenum">
              <a:rPr lang="en-US" altLang="ja-JP"/>
              <a:pPr>
                <a:defRPr/>
              </a:pPr>
              <a:t>‹#›</a:t>
            </a:fld>
            <a:endParaRPr lang="en-US" altLang="ja-JP"/>
          </a:p>
        </p:txBody>
      </p:sp>
    </p:spTree>
    <p:extLst>
      <p:ext uri="{BB962C8B-B14F-4D97-AF65-F5344CB8AC3E}">
        <p14:creationId xmlns:p14="http://schemas.microsoft.com/office/powerpoint/2010/main" val="2888049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34" y="37"/>
            <a:ext cx="1628775" cy="884890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 y="37"/>
            <a:ext cx="4772025" cy="88489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DC08A5E1-10BB-4093-88AB-6CA9C45FF63A}" type="slidenum">
              <a:rPr lang="en-US" altLang="ja-JP"/>
              <a:pPr>
                <a:defRPr/>
              </a:pPr>
              <a:t>‹#›</a:t>
            </a:fld>
            <a:endParaRPr lang="en-US" altLang="ja-JP"/>
          </a:p>
        </p:txBody>
      </p:sp>
    </p:spTree>
    <p:extLst>
      <p:ext uri="{BB962C8B-B14F-4D97-AF65-F5344CB8AC3E}">
        <p14:creationId xmlns:p14="http://schemas.microsoft.com/office/powerpoint/2010/main" val="35385583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37"/>
            <a:ext cx="6515100" cy="88489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89FF4A1D-955E-4B66-8893-97F2CA3907E1}" type="slidenum">
              <a:rPr lang="en-US" altLang="ja-JP"/>
              <a:pPr>
                <a:defRPr/>
              </a:pPr>
              <a:t>‹#›</a:t>
            </a:fld>
            <a:endParaRPr lang="en-US" altLang="ja-JP"/>
          </a:p>
        </p:txBody>
      </p:sp>
    </p:spTree>
    <p:extLst>
      <p:ext uri="{BB962C8B-B14F-4D97-AF65-F5344CB8AC3E}">
        <p14:creationId xmlns:p14="http://schemas.microsoft.com/office/powerpoint/2010/main" val="3357926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42900" y="2311450"/>
            <a:ext cx="6172200" cy="6537502"/>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9CA457B-7809-48A8-AE71-DB2D1136D19D}" type="slidenum">
              <a:rPr lang="en-US" altLang="ja-JP"/>
              <a:pPr>
                <a:defRPr/>
              </a:pPr>
              <a:t>‹#›</a:t>
            </a:fld>
            <a:endParaRPr lang="en-US" altLang="ja-JP"/>
          </a:p>
        </p:txBody>
      </p:sp>
    </p:spTree>
    <p:extLst>
      <p:ext uri="{BB962C8B-B14F-4D97-AF65-F5344CB8AC3E}">
        <p14:creationId xmlns:p14="http://schemas.microsoft.com/office/powerpoint/2010/main" val="3436608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2DDE8E8E-C436-49FA-AFBC-9998D1B665C7}" type="slidenum">
              <a:rPr lang="en-US" altLang="ja-JP"/>
              <a:pPr>
                <a:defRPr/>
              </a:pPr>
              <a:t>‹#›</a:t>
            </a:fld>
            <a:endParaRPr lang="en-US" altLang="ja-JP"/>
          </a:p>
        </p:txBody>
      </p:sp>
    </p:spTree>
    <p:extLst>
      <p:ext uri="{BB962C8B-B14F-4D97-AF65-F5344CB8AC3E}">
        <p14:creationId xmlns:p14="http://schemas.microsoft.com/office/powerpoint/2010/main" val="33753496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86150" y="2311400"/>
            <a:ext cx="3028950" cy="315753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86150" y="5689088"/>
            <a:ext cx="3028950" cy="315983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7"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z="2600"/>
            </a:lvl1pPr>
          </a:lstStyle>
          <a:p>
            <a:pPr>
              <a:defRPr/>
            </a:pPr>
            <a:fld id="{CF973E4F-DD0D-49F5-9FD3-EB1B84E2D857}" type="slidenum">
              <a:rPr lang="en-US" altLang="ja-JP"/>
              <a:pPr>
                <a:defRPr/>
              </a:pPr>
              <a:t>‹#›</a:t>
            </a:fld>
            <a:endParaRPr lang="en-US" altLang="ja-JP"/>
          </a:p>
        </p:txBody>
      </p:sp>
    </p:spTree>
    <p:extLst>
      <p:ext uri="{BB962C8B-B14F-4D97-AF65-F5344CB8AC3E}">
        <p14:creationId xmlns:p14="http://schemas.microsoft.com/office/powerpoint/2010/main" val="346580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C53382D9-3D6B-406A-B30C-B85DE84F0ABF}" type="slidenum">
              <a:rPr lang="en-US" altLang="ja-JP"/>
              <a:pPr>
                <a:defRPr/>
              </a:pPr>
              <a:t>‹#›</a:t>
            </a:fld>
            <a:endParaRPr lang="en-US" altLang="ja-JP"/>
          </a:p>
        </p:txBody>
      </p:sp>
    </p:spTree>
    <p:extLst>
      <p:ext uri="{BB962C8B-B14F-4D97-AF65-F5344CB8AC3E}">
        <p14:creationId xmlns:p14="http://schemas.microsoft.com/office/powerpoint/2010/main" val="3060260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1CE711B3-B7CE-49C8-92F7-9D4392603E1E}" type="slidenum">
              <a:rPr lang="en-US" altLang="ja-JP"/>
              <a:pPr>
                <a:defRPr/>
              </a:pPr>
              <a:t>‹#›</a:t>
            </a:fld>
            <a:endParaRPr lang="en-US" altLang="ja-JP"/>
          </a:p>
        </p:txBody>
      </p:sp>
    </p:spTree>
    <p:extLst>
      <p:ext uri="{BB962C8B-B14F-4D97-AF65-F5344CB8AC3E}">
        <p14:creationId xmlns:p14="http://schemas.microsoft.com/office/powerpoint/2010/main" val="1261697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8"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635C137-8EBC-475C-A13A-F996E2D434DB}" type="slidenum">
              <a:rPr lang="en-US" altLang="ja-JP"/>
              <a:pPr>
                <a:defRPr/>
              </a:pPr>
              <a:t>‹#›</a:t>
            </a:fld>
            <a:endParaRPr lang="en-US" altLang="ja-JP"/>
          </a:p>
        </p:txBody>
      </p:sp>
    </p:spTree>
    <p:extLst>
      <p:ext uri="{BB962C8B-B14F-4D97-AF65-F5344CB8AC3E}">
        <p14:creationId xmlns:p14="http://schemas.microsoft.com/office/powerpoint/2010/main" val="32653706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4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 y="7"/>
            <a:ext cx="6857996" cy="687917"/>
          </a:xfrm>
          <a:prstGeom prst="rect">
            <a:avLst/>
          </a:prstGeom>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xfrm>
            <a:off x="6426080" y="9568932"/>
            <a:ext cx="513251" cy="687917"/>
          </a:xfrm>
          <a:prstGeom prst="rect">
            <a:avLst/>
          </a:prstGeom>
          <a:ln/>
        </p:spPr>
        <p:txBody>
          <a:bodyPr/>
          <a:lstStyle>
            <a:lvl1pPr>
              <a:defRPr/>
            </a:lvl1pPr>
          </a:lstStyle>
          <a:p>
            <a:pPr>
              <a:defRPr/>
            </a:pPr>
            <a:fld id="{AE319449-5BB2-4D48-B815-7C0B1D963A0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084372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8231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5"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4D0CE8-B77C-403C-A10D-9F59F8C9CBDB}"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3802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45C7367-0634-4D50-9A77-D72563E15C5A}"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6993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70555"/>
            <a:ext cx="5829300" cy="1967442"/>
          </a:xfrm>
        </p:spPr>
        <p:txBody>
          <a:bodyPr anchor="t"/>
          <a:lstStyle>
            <a:lvl1pPr algn="l">
              <a:defRPr sz="5778"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6CDD089-8E18-4E04-9FBA-4AA175E08997}"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48421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3097"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8B92DAA-19CF-4D9F-B17B-A5C406394A05}"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773447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921"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921"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3983E7F-8720-49AC-B26C-A6F8E5F59C7B}"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8943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D64A5D-F691-4A31-88EE-BB5CA31F8D96}"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95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FD0894-C91F-4DC5-AC3D-A708AD689DFF}"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01786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046" y="394405"/>
            <a:ext cx="2256235" cy="1678517"/>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485" y="394410"/>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4046" y="2072927"/>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92D248-29EA-4D8C-9596-9EA49E5520B3}"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4980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37" y="6934200"/>
            <a:ext cx="4114800" cy="818622"/>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37"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37"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F98DD2-4032-46CF-ABE4-9A26814AE9B3}"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9198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CE0D32-A4E2-441D-9BE4-6BF933BA04C4}"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3577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3095"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12E8C6-889E-4461-90EB-84C20F73B6F0}"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2504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2" y="-60940"/>
            <a:ext cx="6858000" cy="666849"/>
          </a:xfrm>
        </p:spPr>
        <p:txBody>
          <a:bodyPr>
            <a:noAutofit/>
          </a:bodyPr>
          <a:lstStyle/>
          <a:p>
            <a:r>
              <a:rPr lang="ja-JP" altLang="en-US" sz="3467" dirty="0" smtClean="0"/>
              <a:t>中期工程表　「○○」</a:t>
            </a:r>
            <a:endParaRPr kumimoji="1" lang="ja-JP" altLang="en-US" sz="3467" dirty="0"/>
          </a:p>
        </p:txBody>
      </p:sp>
      <p:sp>
        <p:nvSpPr>
          <p:cNvPr id="3" name="スライド番号プレースホルダー 8"/>
          <p:cNvSpPr>
            <a:spLocks noGrp="1"/>
          </p:cNvSpPr>
          <p:nvPr>
            <p:ph type="sldNum" sz="quarter" idx="12"/>
          </p:nvPr>
        </p:nvSpPr>
        <p:spPr>
          <a:xfrm>
            <a:off x="5262589" y="9348049"/>
            <a:ext cx="1600200" cy="527403"/>
          </a:xfrm>
          <a:prstGeom prst="rect">
            <a:avLst/>
          </a:prstGeom>
        </p:spPr>
        <p:txBody>
          <a:bodyPr/>
          <a:lstStyle>
            <a:lvl1pPr algn="r">
              <a:defRPr/>
            </a:lvl1pPr>
          </a:lstStyle>
          <a:p>
            <a:fld id="{E7B1894D-C43F-432D-8B30-776E903D2BD7}"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3273826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35514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
        <p:nvSpPr>
          <p:cNvPr id="2" name="スライド番号プレースホルダー 1"/>
          <p:cNvSpPr>
            <a:spLocks noGrp="1"/>
          </p:cNvSpPr>
          <p:nvPr>
            <p:ph type="sldNum" sz="quarter" idx="10"/>
          </p:nvPr>
        </p:nvSpPr>
        <p:spPr>
          <a:xfrm>
            <a:off x="5314971" y="9633520"/>
            <a:ext cx="1543050" cy="276308"/>
          </a:xfrm>
        </p:spPr>
        <p:txBody>
          <a:bodyPr/>
          <a:lstStyle/>
          <a:p>
            <a:fld id="{14275A96-E78E-456E-8E8D-D7998918B465}"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5979144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Tree>
    <p:extLst>
      <p:ext uri="{BB962C8B-B14F-4D97-AF65-F5344CB8AC3E}">
        <p14:creationId xmlns:p14="http://schemas.microsoft.com/office/powerpoint/2010/main" val="34696061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theme" Target="../theme/theme3.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image" Target="../media/image3.png"/><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image" Target="../media/image2.png"/><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theme" Target="../theme/theme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1E457E58-6B06-4798-8352-5D5C8AE39DA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6FC928DA-FA54-417E-A97F-36F482F185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42900" y="2311450"/>
            <a:ext cx="6172200" cy="6537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3" y="9020880"/>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022">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880"/>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22">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9009416"/>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022">
                <a:solidFill>
                  <a:srgbClr val="000000"/>
                </a:solidFill>
                <a:latin typeface="Arial" charset="0"/>
                <a:ea typeface="ＭＳ Ｐゴシック" pitchFamily="50" charset="-128"/>
              </a:defRPr>
            </a:lvl1pPr>
          </a:lstStyle>
          <a:p>
            <a:pPr>
              <a:defRPr/>
            </a:pPr>
            <a:fld id="{1880CE1E-8CA2-4DC1-B7A7-F7A568C98FFE}" type="slidenum">
              <a:rPr lang="en-US" altLang="ja-JP"/>
              <a:pPr>
                <a:defRPr/>
              </a:pPr>
              <a:t>‹#›</a:t>
            </a:fld>
            <a:endParaRPr lang="en-US" altLang="ja-JP"/>
          </a:p>
        </p:txBody>
      </p:sp>
      <p:grpSp>
        <p:nvGrpSpPr>
          <p:cNvPr id="2" name="Group 18"/>
          <p:cNvGrpSpPr>
            <a:grpSpLocks/>
          </p:cNvGrpSpPr>
          <p:nvPr userDrawn="1"/>
        </p:nvGrpSpPr>
        <p:grpSpPr bwMode="auto">
          <a:xfrm>
            <a:off x="0" y="0"/>
            <a:ext cx="6858000" cy="788811"/>
            <a:chOff x="0" y="0"/>
            <a:chExt cx="5760" cy="344"/>
          </a:xfrm>
        </p:grpSpPr>
        <p:pic>
          <p:nvPicPr>
            <p:cNvPr id="2056" name="Picture 9" descr="mlit_top"/>
            <p:cNvPicPr>
              <a:picLocks noChangeAspect="1" noChangeArrowheads="1"/>
            </p:cNvPicPr>
            <p:nvPr userDrawn="1"/>
          </p:nvPicPr>
          <p:blipFill>
            <a:blip r:embed="rId22"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2058" name="Picture 11" descr="mlit_top"/>
              <p:cNvPicPr>
                <a:picLocks noChangeAspect="1" noChangeArrowheads="1"/>
              </p:cNvPicPr>
              <p:nvPr userDrawn="1"/>
            </p:nvPicPr>
            <p:blipFill>
              <a:blip r:embed="rId23" cstate="print"/>
              <a:srcRect r="66945" b="42805"/>
              <a:stretch>
                <a:fillRect/>
              </a:stretch>
            </p:blipFill>
            <p:spPr bwMode="auto">
              <a:xfrm>
                <a:off x="3856" y="0"/>
                <a:ext cx="1904" cy="318"/>
              </a:xfrm>
              <a:prstGeom prst="rect">
                <a:avLst/>
              </a:prstGeom>
              <a:noFill/>
              <a:ln w="9525">
                <a:noFill/>
                <a:miter lim="800000"/>
                <a:headEnd/>
                <a:tailEnd/>
              </a:ln>
            </p:spPr>
          </p:pic>
          <p:pic>
            <p:nvPicPr>
              <p:cNvPr id="2059" name="Picture 16" descr="mlit_top"/>
              <p:cNvPicPr>
                <a:picLocks noChangeAspect="1" noChangeArrowheads="1"/>
              </p:cNvPicPr>
              <p:nvPr userDrawn="1"/>
            </p:nvPicPr>
            <p:blipFill>
              <a:blip r:embed="rId24" cstate="print"/>
              <a:srcRect l="50000" b="42805"/>
              <a:stretch>
                <a:fillRect/>
              </a:stretch>
            </p:blipFill>
            <p:spPr bwMode="auto">
              <a:xfrm>
                <a:off x="1043" y="0"/>
                <a:ext cx="2880" cy="318"/>
              </a:xfrm>
              <a:prstGeom prst="rect">
                <a:avLst/>
              </a:prstGeom>
              <a:noFill/>
              <a:ln w="9525">
                <a:noFill/>
                <a:miter lim="800000"/>
                <a:headEnd/>
                <a:tailEnd/>
              </a:ln>
            </p:spPr>
          </p:pic>
          <p:pic>
            <p:nvPicPr>
              <p:cNvPr id="2060" name="Picture 10" descr="mlit_top"/>
              <p:cNvPicPr>
                <a:picLocks noChangeAspect="1" noChangeArrowheads="1"/>
              </p:cNvPicPr>
              <p:nvPr userDrawn="1"/>
            </p:nvPicPr>
            <p:blipFill>
              <a:blip r:embed="rId24"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 y="7"/>
            <a:ext cx="6857999" cy="68791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Tree>
    <p:extLst>
      <p:ext uri="{BB962C8B-B14F-4D97-AF65-F5344CB8AC3E}">
        <p14:creationId xmlns:p14="http://schemas.microsoft.com/office/powerpoint/2010/main" val="3323749433"/>
      </p:ext>
    </p:extLst>
  </p:cSld>
  <p:clrMap bg1="lt1" tx1="dk1" bg2="lt2" tx2="dk2" accent1="accent1" accent2="accent2" accent3="accent3" accent4="accent4" accent5="accent5" accent6="accent6" hlink="hlink" folHlink="folHlink"/>
  <p:sldLayoutIdLst>
    <p:sldLayoutId id="2147485066" r:id="rId1"/>
    <p:sldLayoutId id="2147485067" r:id="rId2"/>
    <p:sldLayoutId id="2147485068" r:id="rId3"/>
    <p:sldLayoutId id="2147485069" r:id="rId4"/>
    <p:sldLayoutId id="2147485070" r:id="rId5"/>
    <p:sldLayoutId id="2147485071" r:id="rId6"/>
    <p:sldLayoutId id="2147485072" r:id="rId7"/>
    <p:sldLayoutId id="2147485073" r:id="rId8"/>
    <p:sldLayoutId id="2147485074" r:id="rId9"/>
    <p:sldLayoutId id="2147485075" r:id="rId10"/>
    <p:sldLayoutId id="2147485076" r:id="rId11"/>
    <p:sldLayoutId id="2147485077" r:id="rId12"/>
    <p:sldLayoutId id="2147485078" r:id="rId13"/>
    <p:sldLayoutId id="2147485079" r:id="rId14"/>
    <p:sldLayoutId id="2147485080" r:id="rId15"/>
    <p:sldLayoutId id="2147485081" r:id="rId16"/>
    <p:sldLayoutId id="2147485082" r:id="rId17"/>
    <p:sldLayoutId id="2147485083" r:id="rId18"/>
    <p:sldLayoutId id="2147485084" r:id="rId19"/>
    <p:sldLayoutId id="2147485085" r:id="rId20"/>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467">
          <a:solidFill>
            <a:srgbClr val="4087C8"/>
          </a:solidFill>
          <a:latin typeface="+mj-lt"/>
          <a:ea typeface="+mj-ea"/>
          <a:cs typeface="+mj-cs"/>
        </a:defRPr>
      </a:lvl1pPr>
      <a:lvl2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5pPr>
      <a:lvl6pPr marL="660380"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6pPr>
      <a:lvl7pPr marL="132075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7pPr>
      <a:lvl8pPr marL="198113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8pPr>
      <a:lvl9pPr marL="264151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9pPr>
    </p:titleStyle>
    <p:bodyStyle>
      <a:lvl1pPr marL="495285" indent="-495285" algn="l" rtl="0" eaLnBrk="0" fontAlgn="base" hangingPunct="0">
        <a:spcBef>
          <a:spcPct val="20000"/>
        </a:spcBef>
        <a:spcAft>
          <a:spcPct val="0"/>
        </a:spcAft>
        <a:buChar char="•"/>
        <a:defRPr kumimoji="1" sz="4622">
          <a:solidFill>
            <a:schemeClr val="tx1"/>
          </a:solidFill>
          <a:latin typeface="+mn-lt"/>
          <a:ea typeface="+mn-ea"/>
          <a:cs typeface="+mn-cs"/>
        </a:defRPr>
      </a:lvl1pPr>
      <a:lvl2pPr marL="1073117" indent="-412737" algn="l" rtl="0" eaLnBrk="0" fontAlgn="base" hangingPunct="0">
        <a:spcBef>
          <a:spcPct val="20000"/>
        </a:spcBef>
        <a:spcAft>
          <a:spcPct val="0"/>
        </a:spcAft>
        <a:buChar char="–"/>
        <a:defRPr kumimoji="1" sz="4044">
          <a:solidFill>
            <a:schemeClr val="tx1"/>
          </a:solidFill>
          <a:latin typeface="+mn-lt"/>
          <a:ea typeface="+mn-ea"/>
        </a:defRPr>
      </a:lvl2pPr>
      <a:lvl3pPr marL="1650949" indent="-330190" algn="l" rtl="0" eaLnBrk="0" fontAlgn="base" hangingPunct="0">
        <a:spcBef>
          <a:spcPct val="20000"/>
        </a:spcBef>
        <a:spcAft>
          <a:spcPct val="0"/>
        </a:spcAft>
        <a:buChar char="•"/>
        <a:defRPr kumimoji="1" sz="3467">
          <a:solidFill>
            <a:schemeClr val="tx1"/>
          </a:solidFill>
          <a:latin typeface="+mn-lt"/>
          <a:ea typeface="+mn-ea"/>
        </a:defRPr>
      </a:lvl3pPr>
      <a:lvl4pPr marL="2311329" indent="-330190" algn="l" rtl="0" eaLnBrk="0" fontAlgn="base" hangingPunct="0">
        <a:spcBef>
          <a:spcPct val="20000"/>
        </a:spcBef>
        <a:spcAft>
          <a:spcPct val="0"/>
        </a:spcAft>
        <a:buChar char="–"/>
        <a:defRPr kumimoji="1" sz="2889">
          <a:solidFill>
            <a:schemeClr val="tx1"/>
          </a:solidFill>
          <a:latin typeface="+mn-lt"/>
          <a:ea typeface="+mn-ea"/>
        </a:defRPr>
      </a:lvl4pPr>
      <a:lvl5pPr marL="2971709" indent="-330190" algn="l" rtl="0" eaLnBrk="0" fontAlgn="base" hangingPunct="0">
        <a:spcBef>
          <a:spcPct val="20000"/>
        </a:spcBef>
        <a:spcAft>
          <a:spcPct val="0"/>
        </a:spcAft>
        <a:buChar char="»"/>
        <a:defRPr kumimoji="1" sz="2889">
          <a:solidFill>
            <a:schemeClr val="tx1"/>
          </a:solidFill>
          <a:latin typeface="+mn-lt"/>
          <a:ea typeface="+mn-ea"/>
        </a:defRPr>
      </a:lvl5pPr>
      <a:lvl6pPr marL="3632088" indent="-330190" algn="l" rtl="0" fontAlgn="base">
        <a:spcBef>
          <a:spcPct val="20000"/>
        </a:spcBef>
        <a:spcAft>
          <a:spcPct val="0"/>
        </a:spcAft>
        <a:buChar char="»"/>
        <a:defRPr kumimoji="1" sz="2889">
          <a:solidFill>
            <a:schemeClr val="tx1"/>
          </a:solidFill>
          <a:latin typeface="+mn-lt"/>
          <a:ea typeface="+mn-ea"/>
        </a:defRPr>
      </a:lvl6pPr>
      <a:lvl7pPr marL="4292468" indent="-330190" algn="l" rtl="0" fontAlgn="base">
        <a:spcBef>
          <a:spcPct val="20000"/>
        </a:spcBef>
        <a:spcAft>
          <a:spcPct val="0"/>
        </a:spcAft>
        <a:buChar char="»"/>
        <a:defRPr kumimoji="1" sz="2889">
          <a:solidFill>
            <a:schemeClr val="tx1"/>
          </a:solidFill>
          <a:latin typeface="+mn-lt"/>
          <a:ea typeface="+mn-ea"/>
        </a:defRPr>
      </a:lvl7pPr>
      <a:lvl8pPr marL="4952848" indent="-330190" algn="l" rtl="0" fontAlgn="base">
        <a:spcBef>
          <a:spcPct val="20000"/>
        </a:spcBef>
        <a:spcAft>
          <a:spcPct val="0"/>
        </a:spcAft>
        <a:buChar char="»"/>
        <a:defRPr kumimoji="1" sz="2889">
          <a:solidFill>
            <a:schemeClr val="tx1"/>
          </a:solidFill>
          <a:latin typeface="+mn-lt"/>
          <a:ea typeface="+mn-ea"/>
        </a:defRPr>
      </a:lvl8pPr>
      <a:lvl9pPr marL="5613227" indent="-330190" algn="l" rtl="0" fontAlgn="base">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8"/>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3096" y="9186428"/>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60586A3-7B83-483C-B05E-A7FC5EB3E7C5}" type="datetime1">
              <a:rPr lang="ja-JP" altLang="en-US" smtClean="0">
                <a:solidFill>
                  <a:prstClr val="black">
                    <a:tint val="75000"/>
                  </a:prstClr>
                </a:solidFill>
              </a:rPr>
              <a:t>2021/3/17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0" y="9186428"/>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6428"/>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183942"/>
      </p:ext>
    </p:extLst>
  </p:cSld>
  <p:clrMap bg1="lt1" tx1="dk1" bg2="lt2" tx2="dk2" accent1="accent1" accent2="accent2" accent3="accent3" accent4="accent4" accent5="accent5" accent6="accent6" hlink="hlink" folHlink="folHlink"/>
  <p:sldLayoutIdLst>
    <p:sldLayoutId id="2147485875" r:id="rId1"/>
    <p:sldLayoutId id="2147485876" r:id="rId2"/>
    <p:sldLayoutId id="2147485877" r:id="rId3"/>
    <p:sldLayoutId id="2147485878" r:id="rId4"/>
    <p:sldLayoutId id="2147485879" r:id="rId5"/>
    <p:sldLayoutId id="2147485880" r:id="rId6"/>
    <p:sldLayoutId id="2147485881" r:id="rId7"/>
    <p:sldLayoutId id="2147485882" r:id="rId8"/>
    <p:sldLayoutId id="2147485883" r:id="rId9"/>
    <p:sldLayoutId id="2147485884" r:id="rId10"/>
    <p:sldLayoutId id="2147485885" r:id="rId11"/>
    <p:sldLayoutId id="2147485886" r:id="rId12"/>
    <p:sldLayoutId id="2147485887" r:id="rId13"/>
    <p:sldLayoutId id="2147485888" r:id="rId14"/>
    <p:sldLayoutId id="2147485889" r:id="rId15"/>
  </p:sldLayoutIdLst>
  <p:hf hdr="0" ftr="0" dt="0"/>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E6E8">
            <a:alpha val="70000"/>
          </a:srgbClr>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44624" y="-15552"/>
            <a:ext cx="5616624" cy="353943"/>
          </a:xfrm>
          <a:prstGeom prst="rect">
            <a:avLst/>
          </a:prstGeom>
          <a:noFill/>
        </p:spPr>
        <p:txBody>
          <a:bodyPr wrap="square" rtlCol="0">
            <a:spAutoFit/>
          </a:bodyPr>
          <a:lstStyle/>
          <a:p>
            <a:r>
              <a:rPr kumimoji="1" lang="ja-JP" altLang="en-US" sz="1700" b="1" dirty="0" smtClean="0">
                <a:solidFill>
                  <a:schemeClr val="tx2"/>
                </a:solidFill>
                <a:latin typeface="Meiryo UI" panose="020B0604030504040204" pitchFamily="50" charset="-128"/>
                <a:ea typeface="Meiryo UI" panose="020B0604030504040204" pitchFamily="50" charset="-128"/>
              </a:rPr>
              <a:t>★通所系サービス事業所の皆様へ★</a:t>
            </a:r>
            <a:endParaRPr kumimoji="1" lang="ja-JP" altLang="en-US" sz="1700" b="1" dirty="0">
              <a:solidFill>
                <a:schemeClr val="tx2"/>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0" y="308554"/>
            <a:ext cx="6857999" cy="707886"/>
          </a:xfrm>
          <a:prstGeom prst="rect">
            <a:avLst/>
          </a:prstGeom>
          <a:solidFill>
            <a:srgbClr val="4CABB2"/>
          </a:solidFill>
        </p:spPr>
        <p:txBody>
          <a:bodyPr wrap="square" rtlCol="0">
            <a:spAutoFit/>
          </a:bodyPr>
          <a:lstStyle/>
          <a:p>
            <a:pPr algn="ctr"/>
            <a:r>
              <a:rPr kumimoji="1" lang="ja-JP" altLang="en-US" sz="1950" b="1" dirty="0" smtClean="0">
                <a:solidFill>
                  <a:schemeClr val="bg1"/>
                </a:solidFill>
                <a:latin typeface="Meiryo UI" panose="020B0604030504040204" pitchFamily="50" charset="-128"/>
                <a:ea typeface="Meiryo UI" panose="020B0604030504040204" pitchFamily="50" charset="-128"/>
              </a:rPr>
              <a:t>新型コロナウイルス感染症の影響により利用者数が減少した場合加算や特例による介護報酬上の評価を行います</a:t>
            </a:r>
            <a:endParaRPr kumimoji="1" lang="ja-JP" altLang="en-US" sz="195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16632" y="1064808"/>
            <a:ext cx="6624736" cy="1224000"/>
          </a:xfrm>
          <a:prstGeom prst="roundRect">
            <a:avLst>
              <a:gd name="adj" fmla="val 13718"/>
            </a:avLst>
          </a:prstGeom>
          <a:solidFill>
            <a:schemeClr val="bg1"/>
          </a:solidFill>
          <a:ln w="19050">
            <a:solidFill>
              <a:srgbClr val="4CABB2"/>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通所</a:t>
            </a:r>
            <a:r>
              <a:rPr lang="ja-JP" altLang="en-US" sz="1400" dirty="0">
                <a:latin typeface="Meiryo UI" panose="020B0604030504040204" pitchFamily="50" charset="-128"/>
                <a:ea typeface="Meiryo UI" panose="020B0604030504040204" pitchFamily="50" charset="-128"/>
              </a:rPr>
              <a:t>介護、通所リハビリテーション、地域密着型通所介護及び（介護予防）認知症対応型通所</a:t>
            </a:r>
            <a:r>
              <a:rPr lang="ja-JP" altLang="en-US" sz="1400" dirty="0" smtClean="0">
                <a:latin typeface="Meiryo UI" panose="020B0604030504040204" pitchFamily="50" charset="-128"/>
                <a:ea typeface="Meiryo UI" panose="020B0604030504040204" pitchFamily="50" charset="-128"/>
              </a:rPr>
              <a:t>介護に</a:t>
            </a:r>
            <a:r>
              <a:rPr lang="ja-JP" altLang="en-US" sz="1400" dirty="0">
                <a:latin typeface="Meiryo UI" panose="020B0604030504040204" pitchFamily="50" charset="-128"/>
                <a:ea typeface="Meiryo UI" panose="020B0604030504040204" pitchFamily="50" charset="-128"/>
              </a:rPr>
              <a:t>ついては</a:t>
            </a:r>
            <a:r>
              <a:rPr lang="ja-JP" altLang="en-US" sz="1400" dirty="0" smtClean="0">
                <a:latin typeface="Meiryo UI" panose="020B0604030504040204" pitchFamily="50" charset="-128"/>
                <a:ea typeface="Meiryo UI" panose="020B0604030504040204" pitchFamily="50" charset="-128"/>
              </a:rPr>
              <a:t>、新型コロナウイルス感染症の</a:t>
            </a:r>
            <a:r>
              <a:rPr lang="ja-JP" altLang="en-US" sz="1400" dirty="0">
                <a:latin typeface="Meiryo UI" panose="020B0604030504040204" pitchFamily="50" charset="-128"/>
                <a:ea typeface="Meiryo UI" panose="020B0604030504040204" pitchFamily="50" charset="-128"/>
              </a:rPr>
              <a:t>影響により利用者数が減少した場合に、状況に即した安定的なサービス提供を可能とする観点から、臨時的な利用者数の減少による利用者一人あたりの経費の増加に対応するため</a:t>
            </a:r>
            <a:r>
              <a:rPr lang="ja-JP" altLang="en-US" sz="1400" dirty="0" smtClean="0">
                <a:latin typeface="Meiryo UI" panose="020B0604030504040204" pitchFamily="50" charset="-128"/>
                <a:ea typeface="Meiryo UI" panose="020B0604030504040204" pitchFamily="50" charset="-128"/>
              </a:rPr>
              <a:t>の基本報酬への３％の</a:t>
            </a:r>
            <a:r>
              <a:rPr lang="ja-JP" altLang="en-US" sz="1400" b="1" dirty="0" smtClean="0">
                <a:solidFill>
                  <a:srgbClr val="CC0099"/>
                </a:solidFill>
                <a:latin typeface="Meiryo UI" panose="020B0604030504040204" pitchFamily="50" charset="-128"/>
                <a:ea typeface="Meiryo UI" panose="020B0604030504040204" pitchFamily="50" charset="-128"/>
              </a:rPr>
              <a:t>加算</a:t>
            </a:r>
            <a:r>
              <a:rPr lang="ja-JP" altLang="en-US" sz="1400" dirty="0" smtClean="0">
                <a:latin typeface="Meiryo UI" panose="020B0604030504040204" pitchFamily="50" charset="-128"/>
                <a:ea typeface="Meiryo UI" panose="020B0604030504040204" pitchFamily="50" charset="-128"/>
              </a:rPr>
              <a:t>や、事業所規模区分の</a:t>
            </a:r>
            <a:r>
              <a:rPr lang="ja-JP" altLang="en-US" sz="1400" b="1" dirty="0" smtClean="0">
                <a:solidFill>
                  <a:srgbClr val="CC0099"/>
                </a:solidFill>
                <a:latin typeface="Meiryo UI" panose="020B0604030504040204" pitchFamily="50" charset="-128"/>
                <a:ea typeface="Meiryo UI" panose="020B0604030504040204" pitchFamily="50" charset="-128"/>
              </a:rPr>
              <a:t>特例</a:t>
            </a:r>
            <a:r>
              <a:rPr lang="ja-JP" altLang="en-US" sz="1400" dirty="0">
                <a:latin typeface="Meiryo UI" panose="020B0604030504040204" pitchFamily="50" charset="-128"/>
                <a:ea typeface="Meiryo UI" panose="020B0604030504040204" pitchFamily="50" charset="-128"/>
              </a:rPr>
              <a:t>を設けることによる評価を行うことにしました</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59070" y="2402181"/>
            <a:ext cx="6582297" cy="822627"/>
            <a:chOff x="159070" y="2354237"/>
            <a:chExt cx="6582297" cy="822627"/>
          </a:xfrm>
        </p:grpSpPr>
        <p:sp>
          <p:nvSpPr>
            <p:cNvPr id="23" name="テキスト ボックス 22"/>
            <p:cNvSpPr txBox="1"/>
            <p:nvPr/>
          </p:nvSpPr>
          <p:spPr>
            <a:xfrm>
              <a:off x="159070" y="2354237"/>
              <a:ext cx="4062018" cy="307777"/>
            </a:xfrm>
            <a:prstGeom prst="rect">
              <a:avLst/>
            </a:prstGeom>
            <a:solidFill>
              <a:schemeClr val="bg1">
                <a:lumMod val="50000"/>
              </a:schemeClr>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新型コロナウイルス感染症による利用者減への対応</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162158" y="2653644"/>
              <a:ext cx="6579209" cy="523220"/>
            </a:xfrm>
            <a:prstGeom prst="rect">
              <a:avLst/>
            </a:prstGeom>
            <a:solidFill>
              <a:schemeClr val="bg1"/>
            </a:solidFill>
            <a:ln w="12700">
              <a:solidFill>
                <a:schemeClr val="bg1">
                  <a:lumMod val="50000"/>
                </a:schemeClr>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サービス・事業所規模区分別の報酬区分に応じ、以下のいずれかにより評価を行います。</a:t>
              </a:r>
              <a:endParaRPr kumimoji="1" lang="en-US" altLang="ja-JP"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 ３％加算</a:t>
              </a: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 規模区分の特例</a:t>
              </a:r>
              <a:endParaRPr kumimoji="1" lang="ja-JP" altLang="en-US" sz="1400" i="0" u="sng" strike="noStrike" kern="1200" cap="none" spc="0" normalizeH="0" baseline="0" noProof="0" dirty="0">
                <a:ln>
                  <a:noFill/>
                </a:ln>
                <a:solidFill>
                  <a:srgbClr val="CC0099"/>
                </a:solidFill>
                <a:effectLst/>
                <a:uLnTx/>
                <a:uFillTx/>
                <a:latin typeface="Meiryo UI" panose="020B0604030504040204" pitchFamily="50" charset="-128"/>
                <a:ea typeface="Meiryo UI" panose="020B0604030504040204" pitchFamily="50" charset="-128"/>
                <a:cs typeface="+mn-cs"/>
              </a:endParaRPr>
            </a:p>
          </p:txBody>
        </p:sp>
      </p:grpSp>
      <p:grpSp>
        <p:nvGrpSpPr>
          <p:cNvPr id="3" name="グループ化 2"/>
          <p:cNvGrpSpPr/>
          <p:nvPr/>
        </p:nvGrpSpPr>
        <p:grpSpPr>
          <a:xfrm>
            <a:off x="152634" y="3308848"/>
            <a:ext cx="6588734" cy="3052413"/>
            <a:chOff x="152634" y="3242281"/>
            <a:chExt cx="6588734" cy="3052413"/>
          </a:xfrm>
        </p:grpSpPr>
        <p:sp>
          <p:nvSpPr>
            <p:cNvPr id="30" name="テキスト ボックス 29"/>
            <p:cNvSpPr txBox="1"/>
            <p:nvPr/>
          </p:nvSpPr>
          <p:spPr>
            <a:xfrm>
              <a:off x="152634" y="3242281"/>
              <a:ext cx="5904000" cy="307777"/>
            </a:xfrm>
            <a:prstGeom prst="rect">
              <a:avLst/>
            </a:prstGeom>
            <a:solidFill>
              <a:srgbClr val="558ED5"/>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令和３年４月サービス提供分から加算を算定するためには、届出が必要です</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152635" y="3540094"/>
              <a:ext cx="6588733" cy="2754600"/>
            </a:xfrm>
            <a:prstGeom prst="rect">
              <a:avLst/>
            </a:prstGeom>
            <a:solidFill>
              <a:schemeClr val="bg1"/>
            </a:solidFill>
            <a:ln w="12700">
              <a:solidFill>
                <a:schemeClr val="bg1">
                  <a:lumMod val="50000"/>
                </a:schemeClr>
              </a:solidFill>
            </a:ln>
          </p:spPr>
          <p:txBody>
            <a:bodyPr wrap="square" rtlCol="0">
              <a:spAutoFit/>
            </a:bodyPr>
            <a:lstStyle/>
            <a:p>
              <a:pPr marL="185738" marR="0" lvl="0" indent="-185738"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事業所規模区分を問わず、令和３年２月の利用延人員数をもとに、以下のいずれか</a:t>
              </a:r>
              <a:r>
                <a:rPr kumimoji="1" lang="ja-JP" altLang="en-US" sz="1400" i="0"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４月１日までに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①３％加算の算定</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の届出を行い、４月サービス提供分から算定が可能です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3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令和元年度の１月あたりの平均利用延人員数と比較して、５％以上減少</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令和２年２月の平均利用延人員数と比較して、５％以上減少</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加算算定要件・算定可能期間・届出方法の詳細は、以下の通知をご覧ください。</a:t>
              </a:r>
              <a:endParaRPr kumimoji="1" lang="en-US" altLang="ja-JP" sz="2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fontAlgn="auto">
                <a:spcBef>
                  <a:spcPts val="0"/>
                </a:spcBef>
                <a:spcAft>
                  <a:spcPts val="0"/>
                </a:spcAft>
                <a:defRPr/>
              </a:pPr>
              <a:r>
                <a:rPr kumimoji="1" lang="ja-JP" altLang="en-US"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「通所介護等において感染症又は災害の発生を理由とする利用者数の減少が一定以上生じている場合の評価に係る基本的な考え方並びに事務処理手順及び様式例の提示について」</a:t>
              </a:r>
              <a:r>
                <a:rPr lang="ja-JP" altLang="en-US" sz="750" dirty="0">
                  <a:latin typeface="Meiryo UI" panose="020B0604030504040204" pitchFamily="50" charset="-128"/>
                  <a:ea typeface="Meiryo UI" panose="020B0604030504040204" pitchFamily="50" charset="-128"/>
                </a:rPr>
                <a:t>（老認発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第４号・老老発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第３号令和３年３月</a:t>
              </a:r>
              <a:r>
                <a:rPr lang="en-US" altLang="ja-JP" sz="750" dirty="0">
                  <a:latin typeface="Meiryo UI" panose="020B0604030504040204" pitchFamily="50" charset="-128"/>
                  <a:ea typeface="Meiryo UI" panose="020B0604030504040204" pitchFamily="50" charset="-128"/>
                </a:rPr>
                <a:t>16</a:t>
              </a:r>
              <a:r>
                <a:rPr lang="ja-JP" altLang="en-US" sz="750">
                  <a:latin typeface="Meiryo UI" panose="020B0604030504040204" pitchFamily="50" charset="-128"/>
                  <a:ea typeface="Meiryo UI" panose="020B0604030504040204" pitchFamily="50" charset="-128"/>
                </a:rPr>
                <a:t>日厚生労働省老健局認知症施策・地域介護推進課長、老人保健課長連名通知）</a:t>
              </a:r>
              <a:endParaRPr kumimoji="1" lang="en-US" altLang="ja-JP"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令和３年３月以降に利用延人員数が減少した場合も、その翌月</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15</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日までに届出を行い、翌々月のサービス提供分から算定することが可能です。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基本的に３か月間算定可能です（１回に限り延長あり）。また、要件に該当しなくなった場合は、その旨の届出が必要です。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2" name="テキスト ボックス 31"/>
          <p:cNvSpPr txBox="1"/>
          <p:nvPr/>
        </p:nvSpPr>
        <p:spPr>
          <a:xfrm>
            <a:off x="4702724" y="2348383"/>
            <a:ext cx="2160239" cy="369332"/>
          </a:xfrm>
          <a:prstGeom prst="rect">
            <a:avLst/>
          </a:prstGeom>
          <a:noFill/>
        </p:spPr>
        <p:txBody>
          <a:bodyPr wrap="square" rtlCol="0">
            <a:spAutoFit/>
          </a:bodyPr>
          <a:lstStyle/>
          <a:p>
            <a:pPr marL="95250" indent="-95250"/>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①は令和３年４月サービス提供分から</a:t>
            </a:r>
            <a:endParaRPr kumimoji="1" lang="en-US" altLang="ja-JP" sz="900" dirty="0" smtClean="0">
              <a:latin typeface="Meiryo UI" panose="020B0604030504040204" pitchFamily="50" charset="-128"/>
              <a:ea typeface="Meiryo UI" panose="020B0604030504040204" pitchFamily="50" charset="-128"/>
            </a:endParaRPr>
          </a:p>
          <a:p>
            <a:pPr marL="95250" indent="-95250"/>
            <a:r>
              <a:rPr kumimoji="1" lang="ja-JP" altLang="en-US" sz="900" dirty="0" smtClean="0">
                <a:latin typeface="Meiryo UI" panose="020B0604030504040204" pitchFamily="50" charset="-128"/>
                <a:ea typeface="Meiryo UI" panose="020B0604030504040204" pitchFamily="50" charset="-128"/>
              </a:rPr>
              <a:t>　 ②は令和３年６月サービス提供分から</a:t>
            </a:r>
            <a:endParaRPr kumimoji="1" lang="ja-JP" altLang="en-US"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59070" y="6584013"/>
            <a:ext cx="6582297" cy="2917523"/>
            <a:chOff x="159070" y="6640573"/>
            <a:chExt cx="6582297" cy="2917523"/>
          </a:xfrm>
        </p:grpSpPr>
        <p:sp>
          <p:nvSpPr>
            <p:cNvPr id="35" name="テキスト ボックス 34"/>
            <p:cNvSpPr txBox="1"/>
            <p:nvPr/>
          </p:nvSpPr>
          <p:spPr>
            <a:xfrm>
              <a:off x="159070" y="6640573"/>
              <a:ext cx="6078242" cy="307777"/>
            </a:xfrm>
            <a:prstGeom prst="rect">
              <a:avLst/>
            </a:prstGeom>
            <a:solidFill>
              <a:srgbClr val="EC7CA9"/>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大規模型事業所は、令和３年６月サービス提供分から特例の適用も可能です</a:t>
              </a:r>
              <a:endParaRPr kumimoji="1" lang="en-US" altLang="ja-JP"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6" name="テキスト ボックス 35"/>
            <p:cNvSpPr txBox="1"/>
            <p:nvPr/>
          </p:nvSpPr>
          <p:spPr>
            <a:xfrm>
              <a:off x="159070" y="6957384"/>
              <a:ext cx="6582297" cy="2600712"/>
            </a:xfrm>
            <a:prstGeom prst="rect">
              <a:avLst/>
            </a:prstGeom>
            <a:solidFill>
              <a:schemeClr val="bg1"/>
            </a:solidFill>
            <a:ln w="12700">
              <a:solidFill>
                <a:schemeClr val="bg1">
                  <a:lumMod val="50000"/>
                </a:schemeClr>
              </a:solidFill>
            </a:ln>
          </p:spPr>
          <p:txBody>
            <a:bodyPr wrap="square" rtlCol="0">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通所介護、通所リハビリテーションの大規模型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の事業所は、令和３年４月の利用延人員数をもとに、以下に該当する場合は、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５月</a:t>
              </a:r>
              <a:r>
                <a:rPr kumimoji="1" lang="en-US" altLang="ja-JP"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15</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strike="noStrike" kern="1200" cap="none" spc="0" normalizeH="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②報酬区分の特例</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の届出を行い、６月サービス提供分から適用も可能です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200"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900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人以下又は</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）令和３年４月・５月に①３％加算を算定している場合でも、同月の利用延人員数に応じ、加算から特例への切り替えを行うことも可能です。</a:t>
              </a:r>
              <a:endPar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特例適用要件・適用可能期間・届出方法の詳細は、上記通知をご覧ください。</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rPr>
                <a:t>○　令和３年５月</a:t>
              </a:r>
              <a:r>
                <a:rPr lang="ja-JP" altLang="en-US" sz="1400" dirty="0">
                  <a:latin typeface="Meiryo UI" panose="020B0604030504040204" pitchFamily="50" charset="-128"/>
                  <a:ea typeface="Meiryo UI" panose="020B0604030504040204" pitchFamily="50" charset="-128"/>
                </a:rPr>
                <a:t>以降に利用延人員数が減少した場合も、その</a:t>
              </a:r>
              <a:r>
                <a:rPr lang="ja-JP" altLang="en-US" sz="1400" dirty="0" smtClean="0">
                  <a:latin typeface="Meiryo UI" panose="020B0604030504040204" pitchFamily="50" charset="-128"/>
                  <a:ea typeface="Meiryo UI" panose="020B0604030504040204" pitchFamily="50" charset="-128"/>
                </a:rPr>
                <a:t>翌月</a:t>
              </a:r>
              <a:r>
                <a:rPr lang="en-US" altLang="ja-JP" sz="1400" dirty="0" smtClean="0">
                  <a:latin typeface="Meiryo UI" panose="020B0604030504040204" pitchFamily="50" charset="-128"/>
                  <a:ea typeface="Meiryo UI" panose="020B0604030504040204" pitchFamily="50" charset="-128"/>
                </a:rPr>
                <a:t>15</a:t>
              </a:r>
              <a:r>
                <a:rPr lang="ja-JP" altLang="en-US" sz="1400" dirty="0" smtClean="0">
                  <a:latin typeface="Meiryo UI" panose="020B0604030504040204" pitchFamily="50" charset="-128"/>
                  <a:ea typeface="Meiryo UI" panose="020B0604030504040204" pitchFamily="50" charset="-128"/>
                </a:rPr>
                <a:t>日までに</a:t>
              </a:r>
              <a:r>
                <a:rPr lang="ja-JP" altLang="en-US" sz="1400" dirty="0">
                  <a:latin typeface="Meiryo UI" panose="020B0604030504040204" pitchFamily="50" charset="-128"/>
                  <a:ea typeface="Meiryo UI" panose="020B0604030504040204" pitchFamily="50" charset="-128"/>
                </a:rPr>
                <a:t>届出を行い</a:t>
              </a:r>
              <a:r>
                <a:rPr lang="ja-JP" altLang="en-US" sz="1400" dirty="0" smtClean="0">
                  <a:latin typeface="Meiryo UI" panose="020B0604030504040204" pitchFamily="50" charset="-128"/>
                  <a:ea typeface="Meiryo UI" panose="020B0604030504040204" pitchFamily="50" charset="-128"/>
                </a:rPr>
                <a:t>、翌々月のサービス</a:t>
              </a:r>
              <a:r>
                <a:rPr lang="ja-JP" altLang="en-US" sz="1400" dirty="0">
                  <a:latin typeface="Meiryo UI" panose="020B0604030504040204" pitchFamily="50" charset="-128"/>
                  <a:ea typeface="Meiryo UI" panose="020B0604030504040204" pitchFamily="50" charset="-128"/>
                </a:rPr>
                <a:t>提供分</a:t>
              </a:r>
              <a:r>
                <a:rPr lang="ja-JP" altLang="en-US" sz="1400" dirty="0" smtClean="0">
                  <a:latin typeface="Meiryo UI" panose="020B0604030504040204" pitchFamily="50" charset="-128"/>
                  <a:ea typeface="Meiryo UI" panose="020B0604030504040204" pitchFamily="50" charset="-128"/>
                </a:rPr>
                <a:t>から適用する</a:t>
              </a:r>
              <a:r>
                <a:rPr lang="ja-JP" altLang="en-US" sz="1400" dirty="0">
                  <a:latin typeface="Meiryo UI" panose="020B0604030504040204" pitchFamily="50" charset="-128"/>
                  <a:ea typeface="Meiryo UI" panose="020B0604030504040204" pitchFamily="50" charset="-128"/>
                </a:rPr>
                <a:t>ことが可能</a:t>
              </a:r>
              <a:r>
                <a:rPr lang="ja-JP" altLang="en-US" sz="1400" dirty="0" smtClean="0">
                  <a:latin typeface="Meiryo UI" panose="020B0604030504040204" pitchFamily="50" charset="-128"/>
                  <a:ea typeface="Meiryo UI" panose="020B0604030504040204" pitchFamily="50" charset="-128"/>
                </a:rPr>
                <a:t>です。</a:t>
              </a:r>
              <a:endParaRPr lang="en-US" altLang="ja-JP" sz="1400" dirty="0" smtClean="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endParaRPr kumimoji="1" lang="en-US" altLang="ja-JP" sz="5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2563" lvl="0" indent="-182563" fontAlgn="auto">
                <a:spcBef>
                  <a:spcPts val="0"/>
                </a:spcBef>
                <a:spcAft>
                  <a:spcPts val="0"/>
                </a:spcAf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7" name="テキスト ボックス 36"/>
          <p:cNvSpPr txBox="1"/>
          <p:nvPr/>
        </p:nvSpPr>
        <p:spPr>
          <a:xfrm>
            <a:off x="152634" y="9573360"/>
            <a:ext cx="6588734" cy="261610"/>
          </a:xfrm>
          <a:prstGeom prst="rect">
            <a:avLst/>
          </a:prstGeom>
          <a:solidFill>
            <a:schemeClr val="bg1"/>
          </a:solidFill>
          <a:ln w="12700">
            <a:solidFill>
              <a:schemeClr val="bg1">
                <a:lumMod val="50000"/>
              </a:schemeClr>
            </a:solidFill>
          </a:ln>
        </p:spPr>
        <p:txBody>
          <a:bodyPr wrap="square" rtlCol="0"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（問合せ先）</a:t>
            </a:r>
            <a:r>
              <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詳細は都道府県・市町村にお問い合わせください。　　　○○県・市○○部○○課（○○○○）</a:t>
            </a:r>
            <a:endPar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75511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28708</TotalTime>
  <Words>726</Words>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1</vt:i4>
      </vt:variant>
    </vt:vector>
  </HeadingPairs>
  <TitlesOfParts>
    <vt:vector size="12" baseType="lpstr">
      <vt:lpstr>HGP創英角ｺﾞｼｯｸUB</vt:lpstr>
      <vt:lpstr>Meiryo UI</vt:lpstr>
      <vt:lpstr>ＭＳ Ｐゴシック</vt:lpstr>
      <vt:lpstr>ＭＳ Ｐ明朝</vt:lpstr>
      <vt:lpstr>Arial</vt:lpstr>
      <vt:lpstr>Calibri</vt:lpstr>
      <vt:lpstr>Times New Roman</vt:lpstr>
      <vt:lpstr>デザインの設定</vt:lpstr>
      <vt:lpstr>1_デザインの設定</vt:lpstr>
      <vt:lpstr>9_標準デザイン</vt:lpstr>
      <vt:lpstr>3_blank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2021-03-11T23:38:49Z</cp:lastPrinted>
  <dcterms:created xsi:type="dcterms:W3CDTF">2009-02-17T02:03:39Z</dcterms:created>
  <dcterms:modified xsi:type="dcterms:W3CDTF">2021-03-16T23:34:07Z</dcterms:modified>
</cp:coreProperties>
</file>