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55" d="100"/>
          <a:sy n="55" d="100"/>
        </p:scale>
        <p:origin x="1162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E140-9C18-4A80-AD4E-46660DD8D9FC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4D45-D5BA-4171-BBFA-A9950B2D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482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E140-9C18-4A80-AD4E-46660DD8D9FC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4D45-D5BA-4171-BBFA-A9950B2D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799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E140-9C18-4A80-AD4E-46660DD8D9FC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4D45-D5BA-4171-BBFA-A9950B2D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344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E140-9C18-4A80-AD4E-46660DD8D9FC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4D45-D5BA-4171-BBFA-A9950B2D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1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E140-9C18-4A80-AD4E-46660DD8D9FC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4D45-D5BA-4171-BBFA-A9950B2D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4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E140-9C18-4A80-AD4E-46660DD8D9FC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4D45-D5BA-4171-BBFA-A9950B2D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348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E140-9C18-4A80-AD4E-46660DD8D9FC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4D45-D5BA-4171-BBFA-A9950B2D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158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E140-9C18-4A80-AD4E-46660DD8D9FC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4D45-D5BA-4171-BBFA-A9950B2D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90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E140-9C18-4A80-AD4E-46660DD8D9FC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4D45-D5BA-4171-BBFA-A9950B2D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73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E140-9C18-4A80-AD4E-46660DD8D9FC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4D45-D5BA-4171-BBFA-A9950B2D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634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E140-9C18-4A80-AD4E-46660DD8D9FC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4D45-D5BA-4171-BBFA-A9950B2D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3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AE140-9C18-4A80-AD4E-46660DD8D9FC}" type="datetimeFigureOut">
              <a:rPr kumimoji="1" lang="ja-JP" altLang="en-US" smtClean="0"/>
              <a:t>2024/3/7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14D45-D5BA-4171-BBFA-A9950B2D7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406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688104"/>
              </p:ext>
            </p:extLst>
          </p:nvPr>
        </p:nvGraphicFramePr>
        <p:xfrm>
          <a:off x="74543" y="320713"/>
          <a:ext cx="8987128" cy="648637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51014">
                  <a:extLst>
                    <a:ext uri="{9D8B030D-6E8A-4147-A177-3AD203B41FA5}">
                      <a16:colId xmlns:a16="http://schemas.microsoft.com/office/drawing/2014/main" val="562226889"/>
                    </a:ext>
                  </a:extLst>
                </a:gridCol>
                <a:gridCol w="452231">
                  <a:extLst>
                    <a:ext uri="{9D8B030D-6E8A-4147-A177-3AD203B41FA5}">
                      <a16:colId xmlns:a16="http://schemas.microsoft.com/office/drawing/2014/main" val="1821632531"/>
                    </a:ext>
                  </a:extLst>
                </a:gridCol>
                <a:gridCol w="3790768">
                  <a:extLst>
                    <a:ext uri="{9D8B030D-6E8A-4147-A177-3AD203B41FA5}">
                      <a16:colId xmlns:a16="http://schemas.microsoft.com/office/drawing/2014/main" val="1218676334"/>
                    </a:ext>
                  </a:extLst>
                </a:gridCol>
                <a:gridCol w="3708308">
                  <a:extLst>
                    <a:ext uri="{9D8B030D-6E8A-4147-A177-3AD203B41FA5}">
                      <a16:colId xmlns:a16="http://schemas.microsoft.com/office/drawing/2014/main" val="2994155012"/>
                    </a:ext>
                  </a:extLst>
                </a:gridCol>
                <a:gridCol w="384807">
                  <a:extLst>
                    <a:ext uri="{9D8B030D-6E8A-4147-A177-3AD203B41FA5}">
                      <a16:colId xmlns:a16="http://schemas.microsoft.com/office/drawing/2014/main" val="1146349886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</a:rPr>
                        <a:t>学年</a:t>
                      </a:r>
                      <a:endParaRPr kumimoji="1" lang="en-US" altLang="ja-JP" sz="9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00" dirty="0"/>
                        <a:t>０</a:t>
                      </a:r>
                      <a:r>
                        <a:rPr kumimoji="1" lang="en-US" altLang="ja-JP" sz="500" dirty="0"/>
                        <a:t>~</a:t>
                      </a:r>
                      <a:r>
                        <a:rPr kumimoji="1" lang="ja-JP" altLang="en-US" sz="500" dirty="0"/>
                        <a:t>４歳児</a:t>
                      </a:r>
                      <a:endParaRPr kumimoji="1" lang="ja-JP" altLang="en-US" sz="5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５歳児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小学１年生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小２～</a:t>
                      </a:r>
                      <a:endParaRPr kumimoji="1" lang="ja-JP" altLang="en-US" sz="5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88853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・・・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876300"/>
                      <a:r>
                        <a:rPr kumimoji="1" lang="ja-JP" altLang="en-US" sz="600" b="0" dirty="0"/>
                        <a:t>　４　　　５　　　６　　　７　　　８　　　９　　　</a:t>
                      </a:r>
                      <a:r>
                        <a:rPr kumimoji="1" lang="en-US" altLang="ja-JP" sz="600" b="0" dirty="0"/>
                        <a:t>10</a:t>
                      </a:r>
                      <a:r>
                        <a:rPr kumimoji="1" lang="ja-JP" altLang="en-US" sz="600" b="0" dirty="0"/>
                        <a:t>　　　</a:t>
                      </a:r>
                      <a:r>
                        <a:rPr kumimoji="1" lang="en-US" altLang="ja-JP" sz="600" b="0" dirty="0"/>
                        <a:t>11</a:t>
                      </a:r>
                      <a:r>
                        <a:rPr kumimoji="1" lang="ja-JP" altLang="en-US" sz="600" b="0" dirty="0"/>
                        <a:t>　　　</a:t>
                      </a:r>
                      <a:r>
                        <a:rPr kumimoji="1" lang="en-US" altLang="ja-JP" sz="600" b="0" dirty="0"/>
                        <a:t>12</a:t>
                      </a:r>
                      <a:r>
                        <a:rPr kumimoji="1" lang="ja-JP" altLang="en-US" sz="600" b="0" dirty="0"/>
                        <a:t>　　　１　　　２　　　３</a:t>
                      </a:r>
                      <a:endParaRPr kumimoji="1" lang="en-US" altLang="ja-JP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0" dirty="0"/>
                        <a:t>４　　　５　　　６　　　７　　　８　　　９　　　</a:t>
                      </a:r>
                      <a:r>
                        <a:rPr kumimoji="1" lang="en-US" altLang="ja-JP" sz="600" b="0" dirty="0"/>
                        <a:t>10</a:t>
                      </a:r>
                      <a:r>
                        <a:rPr kumimoji="1" lang="ja-JP" altLang="en-US" sz="600" b="0" dirty="0"/>
                        <a:t>　　　</a:t>
                      </a:r>
                      <a:r>
                        <a:rPr kumimoji="1" lang="en-US" altLang="ja-JP" sz="600" b="0" dirty="0"/>
                        <a:t>11</a:t>
                      </a:r>
                      <a:r>
                        <a:rPr kumimoji="1" lang="ja-JP" altLang="en-US" sz="600" b="0" dirty="0"/>
                        <a:t>　　　</a:t>
                      </a:r>
                      <a:r>
                        <a:rPr kumimoji="1" lang="en-US" altLang="ja-JP" sz="600" b="0" dirty="0"/>
                        <a:t>12</a:t>
                      </a:r>
                      <a:r>
                        <a:rPr kumimoji="1" lang="ja-JP" altLang="en-US" sz="600" b="0" dirty="0"/>
                        <a:t>　　　１　　　２　　　３　　</a:t>
                      </a:r>
                      <a:endParaRPr kumimoji="1" lang="en-US" altLang="ja-JP" sz="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・・・</a:t>
                      </a:r>
                      <a:endParaRPr kumimoji="1" lang="en-US" altLang="ja-JP" sz="6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288696"/>
                  </a:ext>
                </a:extLst>
              </a:tr>
              <a:tr h="3086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/>
                        <a:t>目指す</a:t>
                      </a:r>
                      <a:endParaRPr kumimoji="1" lang="en-US" altLang="ja-JP" sz="800" b="0" dirty="0"/>
                    </a:p>
                    <a:p>
                      <a:pPr algn="ctr"/>
                      <a:r>
                        <a:rPr kumimoji="1" lang="ja-JP" altLang="en-US" sz="800" b="0" dirty="0"/>
                        <a:t>子供像</a:t>
                      </a:r>
                      <a:endParaRPr kumimoji="1" lang="ja-JP" altLang="en-US" sz="800" b="0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500" b="0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24257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latin typeface="+mn-ea"/>
                          <a:ea typeface="+mn-ea"/>
                        </a:rPr>
                        <a:t>育みたい</a:t>
                      </a:r>
                      <a:endParaRPr kumimoji="1" lang="en-US" altLang="ja-JP" sz="800" b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latin typeface="+mn-ea"/>
                          <a:ea typeface="+mn-ea"/>
                        </a:rPr>
                        <a:t>資質・能力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900" b="0" dirty="0">
                          <a:latin typeface="+mn-ea"/>
                          <a:ea typeface="+mn-ea"/>
                        </a:rPr>
                        <a:t>　</a:t>
                      </a:r>
                      <a:endParaRPr kumimoji="1" lang="en-US" altLang="ja-JP" sz="9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900" b="0" dirty="0">
                          <a:latin typeface="+mn-ea"/>
                          <a:ea typeface="+mn-ea"/>
                        </a:rPr>
                        <a:t>　</a:t>
                      </a:r>
                      <a:endParaRPr kumimoji="1" lang="en-US" altLang="ja-JP" sz="9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900" b="0" dirty="0"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455724"/>
                  </a:ext>
                </a:extLst>
              </a:tr>
              <a:tr h="21717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中心単元・単元構成等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500" b="0" dirty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大切にしたい経験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「自発的な活動としての遊び」を中心とした生活を通して総合的に学ぶ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rgbClr val="002060"/>
                          </a:solidFill>
                          <a:latin typeface="+mn-ea"/>
                          <a:ea typeface="+mn-ea"/>
                        </a:rPr>
                        <a:t>教科等の学習を通して具体的に学ぶ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7185981"/>
                  </a:ext>
                </a:extLst>
              </a:tr>
              <a:tr h="349552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435045"/>
                  </a:ext>
                </a:extLst>
              </a:tr>
              <a:tr h="19431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配慮事項等</a:t>
                      </a:r>
                    </a:p>
                  </a:txBody>
                  <a:tcPr marL="68580" marR="68580" marT="34290" marB="3429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latin typeface="+mn-ea"/>
                          <a:ea typeface="+mn-ea"/>
                        </a:rPr>
                        <a:t>保育者の関わり（環境構成等）／人的・物的資源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latin typeface="+mn-ea"/>
                          <a:ea typeface="+mn-ea"/>
                        </a:rPr>
                        <a:t>小学校教師の関わり（学習環境等）／人的・物的資源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9661707"/>
                  </a:ext>
                </a:extLst>
              </a:tr>
              <a:tr h="58708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="0" dirty="0">
                          <a:latin typeface="+mn-ea"/>
                          <a:ea typeface="+mn-ea"/>
                        </a:rPr>
                        <a:t>◇</a:t>
                      </a:r>
                      <a:endParaRPr kumimoji="1" lang="en-US" altLang="ja-JP" sz="8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800" b="0" dirty="0">
                          <a:latin typeface="+mn-ea"/>
                          <a:ea typeface="+mn-ea"/>
                        </a:rPr>
                        <a:t>◇</a:t>
                      </a:r>
                      <a:endParaRPr kumimoji="1" lang="en-US" altLang="ja-JP" sz="8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800" b="0" dirty="0">
                          <a:latin typeface="+mn-ea"/>
                          <a:ea typeface="+mn-ea"/>
                        </a:rPr>
                        <a:t>◇</a:t>
                      </a:r>
                      <a:endParaRPr kumimoji="1" lang="en-US" altLang="ja-JP" sz="8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800" b="0" dirty="0">
                          <a:latin typeface="+mn-ea"/>
                          <a:ea typeface="+mn-ea"/>
                        </a:rPr>
                        <a:t>◇</a:t>
                      </a:r>
                      <a:endParaRPr kumimoji="1" lang="en-US" altLang="ja-JP" sz="8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800" b="0" dirty="0">
                          <a:latin typeface="+mn-ea"/>
                          <a:ea typeface="+mn-ea"/>
                        </a:rPr>
                        <a:t>◇</a:t>
                      </a:r>
                      <a:endParaRPr kumimoji="1" lang="en-US" altLang="ja-JP" sz="800" b="0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="0" dirty="0">
                          <a:latin typeface="+mn-ea"/>
                          <a:ea typeface="+mn-ea"/>
                        </a:rPr>
                        <a:t>◇</a:t>
                      </a:r>
                      <a:endParaRPr kumimoji="1" lang="en-US" altLang="ja-JP" sz="8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800" b="0" dirty="0">
                          <a:latin typeface="+mn-ea"/>
                          <a:ea typeface="+mn-ea"/>
                        </a:rPr>
                        <a:t>◇</a:t>
                      </a:r>
                      <a:endParaRPr kumimoji="1" lang="en-US" altLang="ja-JP" sz="8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800" b="0" dirty="0">
                          <a:latin typeface="+mn-ea"/>
                          <a:ea typeface="+mn-ea"/>
                        </a:rPr>
                        <a:t>◇</a:t>
                      </a:r>
                      <a:endParaRPr kumimoji="1" lang="en-US" altLang="ja-JP" sz="8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800" b="0" dirty="0">
                          <a:latin typeface="+mn-ea"/>
                          <a:ea typeface="+mn-ea"/>
                        </a:rPr>
                        <a:t>◇</a:t>
                      </a:r>
                      <a:endParaRPr kumimoji="1" lang="en-US" altLang="ja-JP" sz="8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800" b="0" dirty="0">
                          <a:latin typeface="+mn-ea"/>
                          <a:ea typeface="+mn-ea"/>
                        </a:rPr>
                        <a:t>◇</a:t>
                      </a:r>
                      <a:endParaRPr kumimoji="1" lang="en-US" altLang="ja-JP" sz="800" b="0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713938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latin typeface="+mn-ea"/>
                          <a:ea typeface="+mn-ea"/>
                        </a:rPr>
                        <a:t>評価</a:t>
                      </a:r>
                      <a:endParaRPr kumimoji="1" lang="en-US" altLang="ja-JP" sz="900" b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900" b="0" dirty="0">
                          <a:latin typeface="+mn-ea"/>
                          <a:ea typeface="+mn-ea"/>
                        </a:rPr>
                        <a:t>振り返り</a:t>
                      </a:r>
                      <a:endParaRPr kumimoji="1" lang="en-US" altLang="ja-JP" sz="800" b="0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="0" dirty="0">
                          <a:latin typeface="+mn-ea"/>
                          <a:ea typeface="+mn-ea"/>
                        </a:rPr>
                        <a:t>○</a:t>
                      </a:r>
                      <a:endParaRPr kumimoji="1" lang="en-US" altLang="ja-JP" sz="8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800" b="0" dirty="0">
                          <a:latin typeface="+mn-ea"/>
                          <a:ea typeface="+mn-ea"/>
                        </a:rPr>
                        <a:t>○</a:t>
                      </a:r>
                      <a:endParaRPr kumimoji="1" lang="en-US" altLang="ja-JP" sz="8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800" b="0" dirty="0">
                          <a:latin typeface="+mn-ea"/>
                          <a:ea typeface="+mn-ea"/>
                        </a:rPr>
                        <a:t>●</a:t>
                      </a:r>
                      <a:endParaRPr kumimoji="1" lang="en-US" altLang="ja-JP" sz="8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800" b="0" dirty="0">
                          <a:latin typeface="+mn-ea"/>
                          <a:ea typeface="+mn-ea"/>
                        </a:rPr>
                        <a:t>●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b="0" dirty="0">
                          <a:latin typeface="+mn-ea"/>
                          <a:ea typeface="+mn-ea"/>
                        </a:rPr>
                        <a:t>○</a:t>
                      </a:r>
                      <a:endParaRPr kumimoji="1" lang="en-US" altLang="ja-JP" sz="8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800" b="0" dirty="0">
                          <a:latin typeface="+mn-ea"/>
                          <a:ea typeface="+mn-ea"/>
                        </a:rPr>
                        <a:t>○</a:t>
                      </a:r>
                      <a:endParaRPr kumimoji="1" lang="en-US" altLang="ja-JP" sz="8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800" b="0" dirty="0">
                          <a:latin typeface="+mn-ea"/>
                          <a:ea typeface="+mn-ea"/>
                        </a:rPr>
                        <a:t>●</a:t>
                      </a:r>
                      <a:endParaRPr kumimoji="1" lang="en-US" altLang="ja-JP" sz="8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800" b="0" dirty="0">
                          <a:latin typeface="+mn-ea"/>
                          <a:ea typeface="+mn-ea"/>
                        </a:rPr>
                        <a:t>●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9787873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74543" y="31115"/>
            <a:ext cx="312777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50" b="1" dirty="0"/>
              <a:t>山形県版　架け橋カリキュラムシート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3243395" y="72744"/>
            <a:ext cx="5749374" cy="270542"/>
            <a:chOff x="4834372" y="173190"/>
            <a:chExt cx="7665832" cy="360722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4834372" y="177319"/>
              <a:ext cx="11439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dirty="0"/>
                <a:t>○○学校区</a:t>
              </a: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6130563" y="173190"/>
              <a:ext cx="49141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dirty="0"/>
                <a:t>□□幼稚園・□□保育所・□□認定こども園・□□小学校</a:t>
              </a: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11356301" y="195358"/>
              <a:ext cx="11439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dirty="0"/>
                <a:t>年　月　日</a:t>
              </a: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5035753" y="1925095"/>
            <a:ext cx="3585050" cy="334835"/>
            <a:chOff x="6714336" y="2509995"/>
            <a:chExt cx="4780066" cy="446446"/>
          </a:xfrm>
        </p:grpSpPr>
        <p:grpSp>
          <p:nvGrpSpPr>
            <p:cNvPr id="23" name="グループ化 22"/>
            <p:cNvGrpSpPr/>
            <p:nvPr/>
          </p:nvGrpSpPr>
          <p:grpSpPr>
            <a:xfrm>
              <a:off x="6714336" y="2509995"/>
              <a:ext cx="1104673" cy="446446"/>
              <a:chOff x="6714336" y="2509995"/>
              <a:chExt cx="1104673" cy="446446"/>
            </a:xfrm>
          </p:grpSpPr>
          <p:sp>
            <p:nvSpPr>
              <p:cNvPr id="15" name="テキスト ボックス 14"/>
              <p:cNvSpPr txBox="1"/>
              <p:nvPr/>
            </p:nvSpPr>
            <p:spPr>
              <a:xfrm>
                <a:off x="6714336" y="2509995"/>
                <a:ext cx="484751" cy="446446"/>
              </a:xfrm>
              <a:prstGeom prst="rect">
                <a:avLst/>
              </a:prstGeom>
              <a:solidFill>
                <a:srgbClr val="002060"/>
              </a:solidFill>
              <a:ln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rtlCol="0" anchor="ctr" anchorCtr="1">
                <a:spAutoFit/>
              </a:bodyPr>
              <a:lstStyle/>
              <a:p>
                <a:pPr algn="ctr"/>
                <a:r>
                  <a:rPr lang="ja-JP" altLang="en-US" sz="788" b="1" dirty="0"/>
                  <a:t>国語</a:t>
                </a:r>
                <a:endParaRPr lang="en-US" altLang="ja-JP" sz="788" b="1" dirty="0"/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7334258" y="2509995"/>
                <a:ext cx="484751" cy="446446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 rtlCol="0" anchor="ctr" anchorCtr="1">
                <a:spAutoFit/>
              </a:bodyPr>
              <a:lstStyle/>
              <a:p>
                <a:pPr algn="ctr"/>
                <a:r>
                  <a:rPr lang="ja-JP" altLang="en-US" sz="788" b="1" dirty="0">
                    <a:solidFill>
                      <a:schemeClr val="bg1"/>
                    </a:solidFill>
                  </a:rPr>
                  <a:t>算数</a:t>
                </a:r>
                <a:endParaRPr lang="en-US" altLang="ja-JP" sz="788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7" name="テキスト ボックス 16"/>
            <p:cNvSpPr txBox="1"/>
            <p:nvPr/>
          </p:nvSpPr>
          <p:spPr>
            <a:xfrm>
              <a:off x="7964595" y="2509995"/>
              <a:ext cx="484751" cy="446446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 anchor="ctr" anchorCtr="1">
              <a:spAutoFit/>
            </a:bodyPr>
            <a:lstStyle/>
            <a:p>
              <a:pPr algn="ctr"/>
              <a:r>
                <a:rPr lang="ja-JP" altLang="en-US" sz="788" b="1" dirty="0">
                  <a:solidFill>
                    <a:schemeClr val="bg1"/>
                  </a:solidFill>
                </a:rPr>
                <a:t>生活</a:t>
              </a:r>
              <a:endParaRPr lang="en-US" altLang="ja-JP" sz="788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8594931" y="2509995"/>
              <a:ext cx="484751" cy="446446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 anchor="ctr" anchorCtr="1">
              <a:spAutoFit/>
            </a:bodyPr>
            <a:lstStyle/>
            <a:p>
              <a:pPr algn="ctr"/>
              <a:r>
                <a:rPr lang="ja-JP" altLang="en-US" sz="788" b="1" dirty="0">
                  <a:solidFill>
                    <a:schemeClr val="bg1"/>
                  </a:solidFill>
                </a:rPr>
                <a:t>音楽</a:t>
              </a:r>
              <a:endParaRPr lang="en-US" altLang="ja-JP" sz="788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9215327" y="2509995"/>
              <a:ext cx="484751" cy="446446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 anchor="ctr" anchorCtr="1">
              <a:spAutoFit/>
            </a:bodyPr>
            <a:lstStyle/>
            <a:p>
              <a:pPr algn="ctr"/>
              <a:r>
                <a:rPr lang="ja-JP" altLang="en-US" sz="788" b="1" dirty="0">
                  <a:solidFill>
                    <a:schemeClr val="bg1"/>
                  </a:solidFill>
                </a:rPr>
                <a:t>図工</a:t>
              </a:r>
              <a:endParaRPr lang="en-US" altLang="ja-JP" sz="788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9796891" y="2509995"/>
              <a:ext cx="484751" cy="446446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 anchor="ctr" anchorCtr="1">
              <a:spAutoFit/>
            </a:bodyPr>
            <a:lstStyle/>
            <a:p>
              <a:pPr algn="ctr"/>
              <a:r>
                <a:rPr lang="ja-JP" altLang="en-US" sz="788" b="1" dirty="0">
                  <a:solidFill>
                    <a:schemeClr val="bg1"/>
                  </a:solidFill>
                </a:rPr>
                <a:t>体育</a:t>
              </a:r>
              <a:endParaRPr lang="en-US" altLang="ja-JP" sz="788" b="1" dirty="0">
                <a:solidFill>
                  <a:schemeClr val="bg1"/>
                </a:solidFill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0400227" y="2509995"/>
              <a:ext cx="484751" cy="446446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 anchor="ctr" anchorCtr="1">
              <a:spAutoFit/>
            </a:bodyPr>
            <a:lstStyle/>
            <a:p>
              <a:pPr algn="ctr"/>
              <a:r>
                <a:rPr lang="ja-JP" altLang="en-US" sz="788" b="1" dirty="0">
                  <a:solidFill>
                    <a:schemeClr val="bg1"/>
                  </a:solidFill>
                </a:rPr>
                <a:t>道徳</a:t>
              </a:r>
              <a:endParaRPr lang="en-US" altLang="ja-JP" sz="788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1009651" y="2509995"/>
              <a:ext cx="484751" cy="446446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 anchor="ctr" anchorCtr="1">
              <a:spAutoFit/>
            </a:bodyPr>
            <a:lstStyle/>
            <a:p>
              <a:pPr algn="ctr"/>
              <a:r>
                <a:rPr lang="ja-JP" altLang="en-US" sz="788" b="1" dirty="0">
                  <a:solidFill>
                    <a:schemeClr val="bg1"/>
                  </a:solidFill>
                </a:rPr>
                <a:t>特活</a:t>
              </a:r>
              <a:endParaRPr lang="en-US" altLang="ja-JP" sz="788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5337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</TotalTime>
  <Words>242</Words>
  <Application>Microsoft Office PowerPoint</Application>
  <PresentationFormat>画面に合わせる (4:3)</PresentationFormat>
  <Paragraphs>57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37</cp:revision>
  <cp:lastPrinted>2024-02-29T05:41:02Z</cp:lastPrinted>
  <dcterms:created xsi:type="dcterms:W3CDTF">2024-02-29T00:46:50Z</dcterms:created>
  <dcterms:modified xsi:type="dcterms:W3CDTF">2024-03-07T04:18:41Z</dcterms:modified>
</cp:coreProperties>
</file>