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6F399C-F5F4-4AB9-B8AD-717E53BA38CF}" v="5" dt="2024-07-05T03:01:04.288"/>
    <p1510:client id="{39633673-4183-4D58-B049-FAC2963472D4}" v="1" dt="2024-07-04T12:01:07.4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530" y="108"/>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microsoft.com/office/2015/10/relationships/revisionInfo" Target="revisionInfo.xml" />
  <Relationship Id="rId3" Type="http://schemas.openxmlformats.org/officeDocument/2006/relationships/slide" Target="slides/slide2.xml" />
  <Relationship Id="rId7" Type="http://schemas.openxmlformats.org/officeDocument/2006/relationships/tableStyles" Target="tableStyle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heme" Target="theme/theme1.xml" />
  <Relationship Id="rId11" Type="http://schemas.openxmlformats.org/officeDocument/2006/relationships/customXml" Target="../customXml/item3.xml" />
  <Relationship Id="rId5" Type="http://schemas.openxmlformats.org/officeDocument/2006/relationships/viewProps" Target="viewProps.xml" />
  <Relationship Id="rId10" Type="http://schemas.openxmlformats.org/officeDocument/2006/relationships/customXml" Target="../customXml/item2.xml" />
  <Relationship Id="rId4" Type="http://schemas.openxmlformats.org/officeDocument/2006/relationships/presProps" Target="presProps.xml" />
  <Relationship Id="rId9" Type="http://schemas.openxmlformats.org/officeDocument/2006/relationships/customXml" Target="../customXml/item1.xml" />
</Relationship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0231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80346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9557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83791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5834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2571255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591427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862823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4068875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61781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409592-8480-4D82-BF04-4F0F6CC7AB16}" type="datetimeFigureOut">
              <a:rPr kumimoji="1" lang="ja-JP" altLang="en-US" smtClean="0"/>
              <a:t>2024/7/5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412865158"/>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409592-8480-4D82-BF04-4F0F6CC7AB16}" type="datetimeFigureOut">
              <a:rPr kumimoji="1" lang="ja-JP" altLang="en-US" smtClean="0"/>
              <a:t>2024/7/5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8BFA0-F42B-4F53-8B0E-538B6C8B6AF0}" type="slidenum">
              <a:rPr kumimoji="1" lang="ja-JP" altLang="en-US" smtClean="0"/>
              <a:t>‹#›</a:t>
            </a:fld>
            <a:endParaRPr kumimoji="1" lang="ja-JP" altLang="en-US"/>
          </a:p>
        </p:txBody>
      </p:sp>
    </p:spTree>
    <p:extLst>
      <p:ext uri="{BB962C8B-B14F-4D97-AF65-F5344CB8AC3E}">
        <p14:creationId xmlns:p14="http://schemas.microsoft.com/office/powerpoint/2010/main" val="3663343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image" Target="../media/image1.tmp"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00D9AB-D1B7-BB22-2E9E-7019D25706C2}"/>
              </a:ext>
            </a:extLst>
          </p:cNvPr>
          <p:cNvSpPr txBox="1"/>
          <p:nvPr/>
        </p:nvSpPr>
        <p:spPr>
          <a:xfrm>
            <a:off x="67733" y="203198"/>
            <a:ext cx="3569547" cy="276999"/>
          </a:xfrm>
          <a:prstGeom prst="rect">
            <a:avLst/>
          </a:prstGeom>
          <a:noFill/>
        </p:spPr>
        <p:txBody>
          <a:bodyPr wrap="square" rtlCol="0">
            <a:spAutoFit/>
          </a:bodyPr>
          <a:lstStyle/>
          <a:p>
            <a:r>
              <a:rPr kumimoji="1" lang="ja-JP" altLang="en-US" sz="1200" dirty="0">
                <a:latin typeface="BIZ UDP明朝 Medium" panose="02020500000000000000" pitchFamily="18" charset="-128"/>
                <a:ea typeface="BIZ UDP明朝 Medium" panose="02020500000000000000" pitchFamily="18" charset="-128"/>
              </a:rPr>
              <a:t>支援プログラムの様式パターンのイメージ（参考①）</a:t>
            </a:r>
          </a:p>
        </p:txBody>
      </p:sp>
      <p:sp>
        <p:nvSpPr>
          <p:cNvPr id="7" name="テキスト ボックス 6">
            <a:extLst>
              <a:ext uri="{FF2B5EF4-FFF2-40B4-BE49-F238E27FC236}">
                <a16:creationId xmlns:a16="http://schemas.microsoft.com/office/drawing/2014/main" id="{F3B60152-6248-8212-C762-8973BDF6CACE}"/>
              </a:ext>
            </a:extLst>
          </p:cNvPr>
          <p:cNvSpPr txBox="1"/>
          <p:nvPr/>
        </p:nvSpPr>
        <p:spPr>
          <a:xfrm>
            <a:off x="6200986" y="430317"/>
            <a:ext cx="2038774" cy="246221"/>
          </a:xfrm>
          <a:prstGeom prst="rect">
            <a:avLst/>
          </a:prstGeom>
          <a:noFill/>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　</a:t>
            </a:r>
          </a:p>
        </p:txBody>
      </p:sp>
      <p:sp>
        <p:nvSpPr>
          <p:cNvPr id="11" name="テキスト ボックス 10">
            <a:extLst>
              <a:ext uri="{FF2B5EF4-FFF2-40B4-BE49-F238E27FC236}">
                <a16:creationId xmlns:a16="http://schemas.microsoft.com/office/drawing/2014/main" id="{58739FE2-B240-A7D3-D2EC-618CF9881AB7}"/>
              </a:ext>
            </a:extLst>
          </p:cNvPr>
          <p:cNvSpPr txBox="1"/>
          <p:nvPr/>
        </p:nvSpPr>
        <p:spPr>
          <a:xfrm>
            <a:off x="163820" y="509909"/>
            <a:ext cx="46452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その他パターン①</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例えば、児童発達支援センター等、クラス分けを行っている場合等には、５領域と支援内容の関連性について、それぞれのクラスごとに記載する方法も考えられる。</a:t>
            </a:r>
          </a:p>
        </p:txBody>
      </p:sp>
      <p:graphicFrame>
        <p:nvGraphicFramePr>
          <p:cNvPr id="12" name="表 11">
            <a:extLst>
              <a:ext uri="{FF2B5EF4-FFF2-40B4-BE49-F238E27FC236}">
                <a16:creationId xmlns:a16="http://schemas.microsoft.com/office/drawing/2014/main" id="{41456982-0553-100B-B870-860178D64066}"/>
              </a:ext>
            </a:extLst>
          </p:cNvPr>
          <p:cNvGraphicFramePr>
            <a:graphicFrameLocks noGrp="1"/>
          </p:cNvGraphicFramePr>
          <p:nvPr>
            <p:extLst>
              <p:ext uri="{D42A27DB-BD31-4B8C-83A1-F6EECF244321}">
                <p14:modId xmlns:p14="http://schemas.microsoft.com/office/powerpoint/2010/main" val="2617983551"/>
              </p:ext>
            </p:extLst>
          </p:nvPr>
        </p:nvGraphicFramePr>
        <p:xfrm>
          <a:off x="5263138" y="1107656"/>
          <a:ext cx="4312841" cy="5543759"/>
        </p:xfrm>
        <a:graphic>
          <a:graphicData uri="http://schemas.openxmlformats.org/drawingml/2006/table">
            <a:tbl>
              <a:tblPr/>
              <a:tblGrid>
                <a:gridCol w="510555">
                  <a:extLst>
                    <a:ext uri="{9D8B030D-6E8A-4147-A177-3AD203B41FA5}">
                      <a16:colId xmlns:a16="http://schemas.microsoft.com/office/drawing/2014/main" val="3391102124"/>
                    </a:ext>
                  </a:extLst>
                </a:gridCol>
                <a:gridCol w="665065">
                  <a:extLst>
                    <a:ext uri="{9D8B030D-6E8A-4147-A177-3AD203B41FA5}">
                      <a16:colId xmlns:a16="http://schemas.microsoft.com/office/drawing/2014/main" val="1865678202"/>
                    </a:ext>
                  </a:extLst>
                </a:gridCol>
                <a:gridCol w="362762">
                  <a:extLst>
                    <a:ext uri="{9D8B030D-6E8A-4147-A177-3AD203B41FA5}">
                      <a16:colId xmlns:a16="http://schemas.microsoft.com/office/drawing/2014/main" val="3616466398"/>
                    </a:ext>
                  </a:extLst>
                </a:gridCol>
                <a:gridCol w="362762">
                  <a:extLst>
                    <a:ext uri="{9D8B030D-6E8A-4147-A177-3AD203B41FA5}">
                      <a16:colId xmlns:a16="http://schemas.microsoft.com/office/drawing/2014/main" val="593735955"/>
                    </a:ext>
                  </a:extLst>
                </a:gridCol>
                <a:gridCol w="362762">
                  <a:extLst>
                    <a:ext uri="{9D8B030D-6E8A-4147-A177-3AD203B41FA5}">
                      <a16:colId xmlns:a16="http://schemas.microsoft.com/office/drawing/2014/main" val="783869361"/>
                    </a:ext>
                  </a:extLst>
                </a:gridCol>
                <a:gridCol w="362762">
                  <a:extLst>
                    <a:ext uri="{9D8B030D-6E8A-4147-A177-3AD203B41FA5}">
                      <a16:colId xmlns:a16="http://schemas.microsoft.com/office/drawing/2014/main" val="1912362235"/>
                    </a:ext>
                  </a:extLst>
                </a:gridCol>
                <a:gridCol w="362762">
                  <a:extLst>
                    <a:ext uri="{9D8B030D-6E8A-4147-A177-3AD203B41FA5}">
                      <a16:colId xmlns:a16="http://schemas.microsoft.com/office/drawing/2014/main" val="1350137323"/>
                    </a:ext>
                  </a:extLst>
                </a:gridCol>
                <a:gridCol w="1323411">
                  <a:extLst>
                    <a:ext uri="{9D8B030D-6E8A-4147-A177-3AD203B41FA5}">
                      <a16:colId xmlns:a16="http://schemas.microsoft.com/office/drawing/2014/main" val="2438826329"/>
                    </a:ext>
                  </a:extLst>
                </a:gridCol>
              </a:tblGrid>
              <a:tr h="203581">
                <a:tc gridSpan="4">
                  <a:txBody>
                    <a:bodyPr/>
                    <a:lstStyle/>
                    <a:p>
                      <a:pPr algn="l" fontAlgn="ctr"/>
                      <a:r>
                        <a:rPr lang="ja-JP" altLang="en-US" sz="800" b="0" i="0" u="none" strike="noStrike" dirty="0">
                          <a:solidFill>
                            <a:srgbClr val="000000"/>
                          </a:solidFill>
                          <a:effectLst/>
                          <a:latin typeface="BIZ UDPゴシック" panose="020B0400000000000000" pitchFamily="50" charset="-128"/>
                          <a:ea typeface="BIZ UDPゴシック" panose="020B0400000000000000" pitchFamily="50" charset="-128"/>
                        </a:rPr>
                        <a:t>〇〇事業所　支援プログラム</a:t>
                      </a: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ctr"/>
                      <a:r>
                        <a:rPr lang="ja-JP" altLang="en-US" sz="700" b="0" i="0" u="none" strike="noStrike" dirty="0">
                          <a:solidFill>
                            <a:srgbClr val="000000"/>
                          </a:solidFill>
                          <a:effectLst/>
                          <a:latin typeface="BIZ UDPゴシック" panose="020B0400000000000000" pitchFamily="50" charset="-128"/>
                          <a:ea typeface="BIZ UDPゴシック" panose="020B0400000000000000" pitchFamily="50" charset="-128"/>
                        </a:rPr>
                        <a:t>作成日　〇年〇月〇日</a:t>
                      </a:r>
                    </a:p>
                  </a:txBody>
                  <a:tcPr marL="3381" marR="3381" marT="3381"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1717774"/>
                  </a:ext>
                </a:extLst>
              </a:tr>
              <a:tr h="203581">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法人理念</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63164199"/>
                  </a:ext>
                </a:extLst>
              </a:tr>
              <a:tr h="203581">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支援方針</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09272403"/>
                  </a:ext>
                </a:extLst>
              </a:tr>
              <a:tr h="215353">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営業時間</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4">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送迎実施の有無</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a:txBody>
                    <a:bodyPr/>
                    <a:lstStyle/>
                    <a:p>
                      <a:pPr algn="l" fontAlgn="ctr"/>
                      <a:r>
                        <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9957647"/>
                  </a:ext>
                </a:extLst>
              </a:tr>
              <a:tr h="107676">
                <a:tc>
                  <a:txBody>
                    <a:bodyPr/>
                    <a:lstStyle/>
                    <a:p>
                      <a:pPr algn="ctr" fontAlgn="ctr"/>
                      <a:endPar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400" b="0" i="0" u="none" strike="noStrike">
                        <a:solidFill>
                          <a:srgbClr val="000000"/>
                        </a:solidFill>
                        <a:effectLst/>
                        <a:latin typeface="游ゴシック" panose="020B0400000000000000" pitchFamily="50" charset="-128"/>
                        <a:ea typeface="游ゴシック" panose="020B0400000000000000" pitchFamily="50" charset="-128"/>
                      </a:endParaRPr>
                    </a:p>
                  </a:txBody>
                  <a:tcPr marL="3381" marR="3381" marT="3381"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974792"/>
                  </a:ext>
                </a:extLst>
              </a:tr>
              <a:tr h="107676">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プログラム</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支援内容（５領域）</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77737130"/>
                  </a:ext>
                </a:extLst>
              </a:tr>
              <a:tr h="577146">
                <a:tc>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朝の会</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20098971"/>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リズム</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64840194"/>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散歩</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54887555"/>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サーキット</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47938814"/>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アート</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59341911"/>
                  </a:ext>
                </a:extLst>
              </a:tr>
              <a:tr h="447934">
                <a:tc>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給食</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gridSpan="7">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22163901"/>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家族支援</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17461307"/>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17466532"/>
                  </a:ext>
                </a:extLst>
              </a:tr>
              <a:tr h="107676">
                <a:tc gridSpan="8">
                  <a:txBody>
                    <a:bodyPr/>
                    <a:lstStyle/>
                    <a:p>
                      <a:pPr algn="ctr" fontAlgn="ctr"/>
                      <a:r>
                        <a:rPr lang="ja-JP" altLang="en-US" sz="600" b="0" i="0" u="none" strike="noStrike">
                          <a:solidFill>
                            <a:srgbClr val="000000"/>
                          </a:solidFill>
                          <a:effectLst/>
                          <a:latin typeface="BIZ UDPゴシック" panose="020B0400000000000000" pitchFamily="50" charset="-128"/>
                          <a:ea typeface="BIZ UDPゴシック" panose="020B0400000000000000" pitchFamily="50" charset="-128"/>
                        </a:rPr>
                        <a:t>移行支援</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44156128"/>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12300673"/>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地域支援・地域連携</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36177320"/>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47387059"/>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職員の質の向上</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35792824"/>
                  </a:ext>
                </a:extLst>
              </a:tr>
              <a:tr h="229423">
                <a:tc gridSpan="8">
                  <a:txBody>
                    <a:bodyPr/>
                    <a:lstStyle/>
                    <a:p>
                      <a:pPr algn="l"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8603531"/>
                  </a:ext>
                </a:extLst>
              </a:tr>
              <a:tr h="107676">
                <a:tc gridSpan="8">
                  <a:txBody>
                    <a:bodyPr/>
                    <a:lstStyle/>
                    <a:p>
                      <a:pPr algn="ctr" fontAlgn="ctr"/>
                      <a:r>
                        <a:rPr lang="ja-JP" altLang="en-US" sz="600" b="0" i="0" u="none" strike="noStrike" dirty="0">
                          <a:solidFill>
                            <a:srgbClr val="000000"/>
                          </a:solidFill>
                          <a:effectLst/>
                          <a:latin typeface="BIZ UDPゴシック" panose="020B0400000000000000" pitchFamily="50" charset="-128"/>
                          <a:ea typeface="BIZ UDPゴシック" panose="020B0400000000000000" pitchFamily="50" charset="-128"/>
                        </a:rPr>
                        <a:t>主な行事等</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2437587"/>
                  </a:ext>
                </a:extLst>
              </a:tr>
              <a:tr h="229423">
                <a:tc gridSpan="8">
                  <a:txBody>
                    <a:bodyPr/>
                    <a:lstStyle/>
                    <a:p>
                      <a:pPr algn="l" fontAlgn="ctr"/>
                      <a:r>
                        <a:rPr lang="ja-JP" altLang="en-US" sz="400" b="0"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3381" marR="3381" marT="33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84242099"/>
                  </a:ext>
                </a:extLst>
              </a:tr>
            </a:tbl>
          </a:graphicData>
        </a:graphic>
      </p:graphicFrame>
      <p:graphicFrame>
        <p:nvGraphicFramePr>
          <p:cNvPr id="14" name="表 13">
            <a:extLst>
              <a:ext uri="{FF2B5EF4-FFF2-40B4-BE49-F238E27FC236}">
                <a16:creationId xmlns:a16="http://schemas.microsoft.com/office/drawing/2014/main" id="{DDC31806-97A9-B15A-B9C7-7F690D259483}"/>
              </a:ext>
            </a:extLst>
          </p:cNvPr>
          <p:cNvGraphicFramePr>
            <a:graphicFrameLocks noGrp="1"/>
          </p:cNvGraphicFramePr>
          <p:nvPr>
            <p:extLst>
              <p:ext uri="{D42A27DB-BD31-4B8C-83A1-F6EECF244321}">
                <p14:modId xmlns:p14="http://schemas.microsoft.com/office/powerpoint/2010/main" val="369870860"/>
              </p:ext>
            </p:extLst>
          </p:nvPr>
        </p:nvGraphicFramePr>
        <p:xfrm>
          <a:off x="163820" y="1107656"/>
          <a:ext cx="4789177" cy="5557703"/>
        </p:xfrm>
        <a:graphic>
          <a:graphicData uri="http://schemas.openxmlformats.org/drawingml/2006/table">
            <a:tbl>
              <a:tblPr/>
              <a:tblGrid>
                <a:gridCol w="222165">
                  <a:extLst>
                    <a:ext uri="{9D8B030D-6E8A-4147-A177-3AD203B41FA5}">
                      <a16:colId xmlns:a16="http://schemas.microsoft.com/office/drawing/2014/main" val="651054008"/>
                    </a:ext>
                  </a:extLst>
                </a:gridCol>
                <a:gridCol w="176365">
                  <a:extLst>
                    <a:ext uri="{9D8B030D-6E8A-4147-A177-3AD203B41FA5}">
                      <a16:colId xmlns:a16="http://schemas.microsoft.com/office/drawing/2014/main" val="1379063524"/>
                    </a:ext>
                  </a:extLst>
                </a:gridCol>
                <a:gridCol w="398529">
                  <a:extLst>
                    <a:ext uri="{9D8B030D-6E8A-4147-A177-3AD203B41FA5}">
                      <a16:colId xmlns:a16="http://schemas.microsoft.com/office/drawing/2014/main" val="1296495396"/>
                    </a:ext>
                  </a:extLst>
                </a:gridCol>
                <a:gridCol w="116081">
                  <a:extLst>
                    <a:ext uri="{9D8B030D-6E8A-4147-A177-3AD203B41FA5}">
                      <a16:colId xmlns:a16="http://schemas.microsoft.com/office/drawing/2014/main" val="1520723977"/>
                    </a:ext>
                  </a:extLst>
                </a:gridCol>
                <a:gridCol w="549272">
                  <a:extLst>
                    <a:ext uri="{9D8B030D-6E8A-4147-A177-3AD203B41FA5}">
                      <a16:colId xmlns:a16="http://schemas.microsoft.com/office/drawing/2014/main" val="3461019809"/>
                    </a:ext>
                  </a:extLst>
                </a:gridCol>
                <a:gridCol w="665353">
                  <a:extLst>
                    <a:ext uri="{9D8B030D-6E8A-4147-A177-3AD203B41FA5}">
                      <a16:colId xmlns:a16="http://schemas.microsoft.com/office/drawing/2014/main" val="3247370463"/>
                    </a:ext>
                  </a:extLst>
                </a:gridCol>
                <a:gridCol w="665353">
                  <a:extLst>
                    <a:ext uri="{9D8B030D-6E8A-4147-A177-3AD203B41FA5}">
                      <a16:colId xmlns:a16="http://schemas.microsoft.com/office/drawing/2014/main" val="2326194209"/>
                    </a:ext>
                  </a:extLst>
                </a:gridCol>
                <a:gridCol w="665353">
                  <a:extLst>
                    <a:ext uri="{9D8B030D-6E8A-4147-A177-3AD203B41FA5}">
                      <a16:colId xmlns:a16="http://schemas.microsoft.com/office/drawing/2014/main" val="2723175467"/>
                    </a:ext>
                  </a:extLst>
                </a:gridCol>
                <a:gridCol w="665353">
                  <a:extLst>
                    <a:ext uri="{9D8B030D-6E8A-4147-A177-3AD203B41FA5}">
                      <a16:colId xmlns:a16="http://schemas.microsoft.com/office/drawing/2014/main" val="2819720185"/>
                    </a:ext>
                  </a:extLst>
                </a:gridCol>
                <a:gridCol w="665353">
                  <a:extLst>
                    <a:ext uri="{9D8B030D-6E8A-4147-A177-3AD203B41FA5}">
                      <a16:colId xmlns:a16="http://schemas.microsoft.com/office/drawing/2014/main" val="3903579551"/>
                    </a:ext>
                  </a:extLst>
                </a:gridCol>
              </a:tblGrid>
              <a:tr h="209346">
                <a:tc gridSpan="10">
                  <a:txBody>
                    <a:bodyPr/>
                    <a:lstStyle/>
                    <a:p>
                      <a:pPr algn="ctr" fontAlgn="ctr"/>
                      <a:r>
                        <a:rPr lang="ja-JP" altLang="en-US" sz="800" b="1" i="0" u="none" strike="noStrike" dirty="0">
                          <a:solidFill>
                            <a:srgbClr val="000000"/>
                          </a:solidFill>
                          <a:effectLst/>
                          <a:latin typeface="BIZ UDPゴシック" panose="020B0400000000000000" pitchFamily="50" charset="-128"/>
                          <a:ea typeface="BIZ UDPゴシック" panose="020B0400000000000000" pitchFamily="50" charset="-128"/>
                        </a:rPr>
                        <a:t>〇〇事業所　支援プログラム　</a:t>
                      </a:r>
                    </a:p>
                  </a:txBody>
                  <a:tcPr marL="2074" marR="2074" marT="2074"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69945885"/>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営業時間</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送迎実施の有無</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0971766"/>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法人理念</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78801042"/>
                  </a:ext>
                </a:extLst>
              </a:tr>
              <a:tr h="167477">
                <a:tc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支援方針</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gridSpan="7">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22299945"/>
                  </a:ext>
                </a:extLst>
              </a:tr>
              <a:tr h="191028">
                <a:tc gridSpan="10">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支援内容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74470034"/>
                  </a:ext>
                </a:extLst>
              </a:tr>
              <a:tr h="170094">
                <a:tc gridSpan="4">
                  <a:txBody>
                    <a:bodyPr/>
                    <a:lstStyle/>
                    <a:p>
                      <a:pPr algn="l" fontAlgn="ctr"/>
                      <a:b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対象児</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en-US" altLang="ja-JP" sz="600" b="1" i="0" u="none" strike="noStrike">
                          <a:solidFill>
                            <a:srgbClr val="000000"/>
                          </a:solidFill>
                          <a:effectLst/>
                          <a:latin typeface="BIZ UDPゴシック" panose="020B0400000000000000" pitchFamily="50" charset="-128"/>
                          <a:ea typeface="BIZ UDPゴシック" panose="020B0400000000000000" pitchFamily="50" charset="-128"/>
                        </a:rPr>
                        <a:t>Ⅰ</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rPr>
                        <a:t>Ⅰ</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ctr" fontAlgn="ctr"/>
                      <a:r>
                        <a:rPr lang="en-US" altLang="ja-JP" sz="600" b="1" i="0" u="none" strike="noStrike">
                          <a:solidFill>
                            <a:srgbClr val="000000"/>
                          </a:solidFill>
                          <a:effectLst/>
                          <a:latin typeface="BIZ UDPゴシック" panose="020B0400000000000000" pitchFamily="50" charset="-128"/>
                          <a:ea typeface="BIZ UDPゴシック" panose="020B0400000000000000" pitchFamily="50" charset="-128"/>
                        </a:rPr>
                        <a:t>Ⅱ</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rPr>
                        <a:t>Ⅲ</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749151921"/>
                  </a:ext>
                </a:extLst>
              </a:tr>
              <a:tr h="167477">
                <a:tc gridSpan="4">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項目</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０歳・１歳・２歳児（〇〇クラス）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０歳・１歳・２歳児（〇〇クラス）</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３歳・４歳・５歳児（〇〇クラス）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３歳・４歳・５歳児（○〇クラス）</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83441845"/>
                  </a:ext>
                </a:extLst>
              </a:tr>
              <a:tr h="223128">
                <a:tc rowSpan="10">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本人支援</a:t>
                      </a:r>
                    </a:p>
                  </a:txBody>
                  <a:tcPr marL="2074" marR="2074" marT="2074" marB="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gridSpan="3">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健康・生活</a:t>
                      </a:r>
                      <a:endParaRPr lang="ja-JP" altLang="en-US" sz="5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健康・生活</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26104853"/>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497209578"/>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運動・感覚</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運動・感覚</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67448027"/>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730346149"/>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認知・行動</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認知・行動</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09513360"/>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872636778"/>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言語</a:t>
                      </a:r>
                      <a:endParaRPr lang="en-US" altLang="ja-JP"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コミュニケーション</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言語・コミュニケーション</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56769868"/>
                  </a:ext>
                </a:extLst>
              </a:tr>
              <a:tr h="232897">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9459620"/>
                  </a:ext>
                </a:extLst>
              </a:tr>
              <a:tr h="223128">
                <a:tc vMerge="1">
                  <a:txBody>
                    <a:bodyPr/>
                    <a:lstStyle/>
                    <a:p>
                      <a:endParaRPr kumimoji="1" lang="ja-JP" altLang="en-US"/>
                    </a:p>
                  </a:txBody>
                  <a:tcPr/>
                </a:tc>
                <a:tc rowSpan="2" gridSpan="3">
                  <a:txBody>
                    <a:bodyPr/>
                    <a:lstStyle/>
                    <a:p>
                      <a:pPr 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人間関係・社会性</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人間関係・社会性</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76841586"/>
                  </a:ext>
                </a:extLst>
              </a:tr>
              <a:tr h="223128">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057146299"/>
                  </a:ext>
                </a:extLst>
              </a:tr>
              <a:tr h="223128">
                <a:tc rowSpan="2"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地域支援・地域連携</a:t>
                      </a:r>
                      <a:b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br>
                      <a:r>
                        <a:rPr lang="ja-JP" altLang="en-US" sz="500" b="1" i="0" u="none" strike="noStrike" dirty="0">
                          <a:solidFill>
                            <a:srgbClr val="000000"/>
                          </a:solidFill>
                          <a:effectLst/>
                          <a:latin typeface="BIZ UDPゴシック" panose="020B0400000000000000" pitchFamily="50" charset="-128"/>
                          <a:ea typeface="BIZ UDPゴシック" panose="020B0400000000000000" pitchFamily="50" charset="-128"/>
                        </a:rPr>
                        <a:t>（地域交流・園外活動）</a:t>
                      </a:r>
                      <a:endPar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dirty="0"/>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02110625"/>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913221970"/>
                  </a:ext>
                </a:extLst>
              </a:tr>
              <a:tr h="223128">
                <a:tc rowSpan="2" gridSpan="4">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移行支援</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38503433"/>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680470807"/>
                  </a:ext>
                </a:extLst>
              </a:tr>
              <a:tr h="223128">
                <a:tc rowSpan="2" gridSpan="4">
                  <a:txBody>
                    <a:bodyPr/>
                    <a:lstStyle/>
                    <a:p>
                      <a:pPr algn="ctr"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家族支援</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69622792"/>
                  </a:ext>
                </a:extLst>
              </a:tr>
              <a:tr h="223128">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pPr algn="l" fontAlgn="ctr"/>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gridSpan="2">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fontAlgn="ctr"/>
                      <a:r>
                        <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906386967"/>
                  </a:ext>
                </a:extLst>
              </a:tr>
              <a:tr h="223128">
                <a:tc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職員の質の向上</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　</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r>
                        <a:rPr lang="ja-JP" altLang="en-US" sz="600" b="1" i="0" u="none" strike="noStrike">
                          <a:solidFill>
                            <a:srgbClr val="000000"/>
                          </a:solidFill>
                          <a:effectLst/>
                          <a:latin typeface="BIZ UDPゴシック" panose="020B0400000000000000" pitchFamily="50" charset="-128"/>
                          <a:ea typeface="BIZ UDPゴシック" panose="020B0400000000000000" pitchFamily="50" charset="-128"/>
                        </a:rPr>
                        <a:t>　</a:t>
                      </a:r>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51449104"/>
                  </a:ext>
                </a:extLst>
              </a:tr>
              <a:tr h="223128">
                <a:tc gridSpan="4">
                  <a:txBody>
                    <a:bodyPr/>
                    <a:lstStyle/>
                    <a:p>
                      <a:pPr algn="ct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主な行事等</a:t>
                      </a: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EDED"/>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fontAlgn="ctr"/>
                      <a:endPar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6">
                  <a:txBody>
                    <a:bodyPr/>
                    <a:lstStyle/>
                    <a:p>
                      <a:endParaRPr kumimoji="1" lang="ja-JP" altLang="en-US"/>
                    </a:p>
                  </a:txBody>
                  <a:tcPr marL="2074" marR="2074" marT="20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71056347"/>
                  </a:ext>
                </a:extLst>
              </a:tr>
              <a:tr h="223128">
                <a:tc gridSpan="2">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r" fontAlgn="ctr"/>
                      <a:endParaRPr lang="ja-JP" altLang="en-US" sz="400" b="1" i="0" u="none" strike="noStrike">
                        <a:solidFill>
                          <a:srgbClr val="000000"/>
                        </a:solidFill>
                        <a:effectLst/>
                        <a:latin typeface="BIZ UDPゴシック" panose="020B0400000000000000" pitchFamily="50" charset="-128"/>
                        <a:ea typeface="BIZ UDPゴシック" panose="020B0400000000000000" pitchFamily="50" charset="-128"/>
                      </a:endParaRP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r" fontAlgn="ct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作成日〇年〇月〇日</a:t>
                      </a:r>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gridSpan="6">
                  <a:txBody>
                    <a:bodyPr/>
                    <a:lstStyle/>
                    <a:p>
                      <a:pPr algn="r"/>
                      <a:r>
                        <a:rPr lang="ja-JP" altLang="en-US" sz="600" b="1" i="0" u="none" strike="noStrike" dirty="0">
                          <a:solidFill>
                            <a:srgbClr val="000000"/>
                          </a:solidFill>
                          <a:effectLst/>
                          <a:latin typeface="BIZ UDPゴシック" panose="020B0400000000000000" pitchFamily="50" charset="-128"/>
                          <a:ea typeface="BIZ UDPゴシック" panose="020B0400000000000000" pitchFamily="50" charset="-128"/>
                        </a:rPr>
                        <a:t>作成日〇年〇月〇日</a:t>
                      </a:r>
                      <a:endParaRPr kumimoji="1" lang="ja-JP" altLang="en-US" dirty="0"/>
                    </a:p>
                  </a:txBody>
                  <a:tcPr marL="2074" marR="2074" marT="2074"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dirty="0"/>
                    </a:p>
                  </a:txBody>
                  <a:tcPr>
                    <a:lnL w="12700" cmpd="sng">
                      <a:noFill/>
                      <a:prstDash val="soli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4795538"/>
                  </a:ext>
                </a:extLst>
              </a:tr>
            </a:tbl>
          </a:graphicData>
        </a:graphic>
      </p:graphicFrame>
      <p:sp>
        <p:nvSpPr>
          <p:cNvPr id="16" name="テキスト ボックス 15">
            <a:extLst>
              <a:ext uri="{FF2B5EF4-FFF2-40B4-BE49-F238E27FC236}">
                <a16:creationId xmlns:a16="http://schemas.microsoft.com/office/drawing/2014/main" id="{C907A5D8-DC00-86EC-A0B4-EE4007341A61}"/>
              </a:ext>
            </a:extLst>
          </p:cNvPr>
          <p:cNvSpPr txBox="1"/>
          <p:nvPr/>
        </p:nvSpPr>
        <p:spPr>
          <a:xfrm>
            <a:off x="5096936" y="509909"/>
            <a:ext cx="46452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その他パターン②</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事業所の提供する活動プログラムを記載の上、それぞれの活動の中で行われる支援内容と</a:t>
            </a:r>
            <a:r>
              <a:rPr kumimoji="1" lang="en-US" altLang="ja-JP" sz="1000" dirty="0">
                <a:latin typeface="BIZ UDP明朝 Medium" panose="02020500000000000000" pitchFamily="18" charset="-128"/>
                <a:ea typeface="BIZ UDP明朝 Medium" panose="02020500000000000000" pitchFamily="18" charset="-128"/>
              </a:rPr>
              <a:t>5</a:t>
            </a:r>
            <a:r>
              <a:rPr kumimoji="1" lang="ja-JP" altLang="en-US" sz="1000" dirty="0">
                <a:latin typeface="BIZ UDP明朝 Medium" panose="02020500000000000000" pitchFamily="18" charset="-128"/>
                <a:ea typeface="BIZ UDP明朝 Medium" panose="02020500000000000000" pitchFamily="18" charset="-128"/>
              </a:rPr>
              <a:t>領域の関連性について記載する方法も考えられる。</a:t>
            </a:r>
          </a:p>
        </p:txBody>
      </p:sp>
      <p:sp>
        <p:nvSpPr>
          <p:cNvPr id="2" name="テキスト ボックス 1">
            <a:extLst>
              <a:ext uri="{FF2B5EF4-FFF2-40B4-BE49-F238E27FC236}">
                <a16:creationId xmlns:a16="http://schemas.microsoft.com/office/drawing/2014/main" id="{574474AC-5B18-18BF-5D7A-F53ED3ED128C}"/>
              </a:ext>
            </a:extLst>
          </p:cNvPr>
          <p:cNvSpPr txBox="1"/>
          <p:nvPr/>
        </p:nvSpPr>
        <p:spPr>
          <a:xfrm>
            <a:off x="3637280" y="224580"/>
            <a:ext cx="6268719" cy="230832"/>
          </a:xfrm>
          <a:prstGeom prst="rect">
            <a:avLst/>
          </a:prstGeom>
          <a:noFill/>
        </p:spPr>
        <p:txBody>
          <a:bodyPr wrap="square" rtlCol="0">
            <a:spAutoFit/>
          </a:bodyPr>
          <a:lstStyle/>
          <a:p>
            <a:r>
              <a:rPr kumimoji="1" lang="en-US" altLang="ja-JP" sz="900" dirty="0">
                <a:latin typeface="BIZ UDP明朝 Medium" panose="02020500000000000000" pitchFamily="18" charset="-128"/>
                <a:ea typeface="BIZ UDP明朝 Medium" panose="02020500000000000000" pitchFamily="18" charset="-128"/>
              </a:rPr>
              <a:t>※</a:t>
            </a:r>
            <a:r>
              <a:rPr kumimoji="1" lang="ja-JP" altLang="en-US" sz="900" dirty="0">
                <a:latin typeface="BIZ UDP明朝 Medium" panose="02020500000000000000" pitchFamily="18" charset="-128"/>
                <a:ea typeface="BIZ UDP明朝 Medium" panose="02020500000000000000" pitchFamily="18" charset="-128"/>
              </a:rPr>
              <a:t>各様式は参考であり、実際の様式については、各事業所において、支援プログラムの作成の目的等を踏まえて作成されたい。</a:t>
            </a:r>
          </a:p>
        </p:txBody>
      </p:sp>
      <p:sp>
        <p:nvSpPr>
          <p:cNvPr id="3" name="テキスト ボックス 2">
            <a:extLst>
              <a:ext uri="{FF2B5EF4-FFF2-40B4-BE49-F238E27FC236}">
                <a16:creationId xmlns:a16="http://schemas.microsoft.com/office/drawing/2014/main" id="{8E2FFCC7-9793-6F68-D6DD-A6A366E6CD2C}"/>
              </a:ext>
            </a:extLst>
          </p:cNvPr>
          <p:cNvSpPr txBox="1"/>
          <p:nvPr/>
        </p:nvSpPr>
        <p:spPr>
          <a:xfrm>
            <a:off x="8756047" y="0"/>
            <a:ext cx="1149953" cy="261610"/>
          </a:xfrm>
          <a:prstGeom prst="rect">
            <a:avLst/>
          </a:prstGeom>
          <a:noFill/>
        </p:spPr>
        <p:txBody>
          <a:bodyPr wrap="square" rtlCol="0">
            <a:spAutoFit/>
          </a:bodyPr>
          <a:lstStyle/>
          <a:p>
            <a:pPr algn="ctr"/>
            <a:r>
              <a:rPr kumimoji="1" lang="ja-JP" altLang="en-US" sz="1100" dirty="0">
                <a:latin typeface="BIZ UDP明朝 Medium" panose="02020500000000000000" pitchFamily="18" charset="-128"/>
                <a:ea typeface="BIZ UDP明朝 Medium" panose="02020500000000000000" pitchFamily="18" charset="-128"/>
              </a:rPr>
              <a:t>（別添資料２）</a:t>
            </a:r>
          </a:p>
        </p:txBody>
      </p:sp>
    </p:spTree>
    <p:extLst>
      <p:ext uri="{BB962C8B-B14F-4D97-AF65-F5344CB8AC3E}">
        <p14:creationId xmlns:p14="http://schemas.microsoft.com/office/powerpoint/2010/main" val="526549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00D9AB-D1B7-BB22-2E9E-7019D25706C2}"/>
              </a:ext>
            </a:extLst>
          </p:cNvPr>
          <p:cNvSpPr txBox="1"/>
          <p:nvPr/>
        </p:nvSpPr>
        <p:spPr>
          <a:xfrm>
            <a:off x="67733" y="67733"/>
            <a:ext cx="3569547" cy="276999"/>
          </a:xfrm>
          <a:prstGeom prst="rect">
            <a:avLst/>
          </a:prstGeom>
          <a:noFill/>
        </p:spPr>
        <p:txBody>
          <a:bodyPr wrap="square" rtlCol="0">
            <a:spAutoFit/>
          </a:bodyPr>
          <a:lstStyle/>
          <a:p>
            <a:r>
              <a:rPr kumimoji="1" lang="ja-JP" altLang="en-US" sz="1200" dirty="0">
                <a:latin typeface="BIZ UDP明朝 Medium" panose="02020500000000000000" pitchFamily="18" charset="-128"/>
                <a:ea typeface="BIZ UDP明朝 Medium" panose="02020500000000000000" pitchFamily="18" charset="-128"/>
              </a:rPr>
              <a:t>支援プログラムの様式パターンのイメージ（参考②）</a:t>
            </a:r>
          </a:p>
        </p:txBody>
      </p:sp>
      <p:sp>
        <p:nvSpPr>
          <p:cNvPr id="7" name="テキスト ボックス 6">
            <a:extLst>
              <a:ext uri="{FF2B5EF4-FFF2-40B4-BE49-F238E27FC236}">
                <a16:creationId xmlns:a16="http://schemas.microsoft.com/office/drawing/2014/main" id="{F3B60152-6248-8212-C762-8973BDF6CACE}"/>
              </a:ext>
            </a:extLst>
          </p:cNvPr>
          <p:cNvSpPr txBox="1"/>
          <p:nvPr/>
        </p:nvSpPr>
        <p:spPr>
          <a:xfrm>
            <a:off x="6200986" y="430317"/>
            <a:ext cx="2038774" cy="246221"/>
          </a:xfrm>
          <a:prstGeom prst="rect">
            <a:avLst/>
          </a:prstGeom>
          <a:noFill/>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　</a:t>
            </a:r>
          </a:p>
        </p:txBody>
      </p:sp>
      <p:sp>
        <p:nvSpPr>
          <p:cNvPr id="11" name="テキスト ボックス 10">
            <a:extLst>
              <a:ext uri="{FF2B5EF4-FFF2-40B4-BE49-F238E27FC236}">
                <a16:creationId xmlns:a16="http://schemas.microsoft.com/office/drawing/2014/main" id="{58739FE2-B240-A7D3-D2EC-618CF9881AB7}"/>
              </a:ext>
            </a:extLst>
          </p:cNvPr>
          <p:cNvSpPr txBox="1"/>
          <p:nvPr/>
        </p:nvSpPr>
        <p:spPr>
          <a:xfrm>
            <a:off x="472440" y="430317"/>
            <a:ext cx="9055946" cy="553998"/>
          </a:xfrm>
          <a:prstGeom prst="rect">
            <a:avLst/>
          </a:prstGeom>
          <a:noFill/>
          <a:ln w="12700">
            <a:solidFill>
              <a:schemeClr val="tx1"/>
            </a:solidFill>
            <a:prstDash val="sysDot"/>
          </a:ln>
        </p:spPr>
        <p:txBody>
          <a:bodyPr wrap="square" rtlCol="0">
            <a:spAutoFit/>
          </a:bodyPr>
          <a:lstStyle/>
          <a:p>
            <a:r>
              <a:rPr kumimoji="1" lang="ja-JP" altLang="en-US" sz="1000" dirty="0">
                <a:latin typeface="BIZ UDP明朝 Medium" panose="02020500000000000000" pitchFamily="18" charset="-128"/>
                <a:ea typeface="BIZ UDP明朝 Medium" panose="02020500000000000000" pitchFamily="18" charset="-128"/>
              </a:rPr>
              <a:t>その他パターン③</a:t>
            </a:r>
            <a:endParaRPr kumimoji="1" lang="en-US" altLang="ja-JP" sz="1000" dirty="0">
              <a:latin typeface="BIZ UDP明朝 Medium" panose="02020500000000000000" pitchFamily="18" charset="-128"/>
              <a:ea typeface="BIZ UDP明朝 Medium" panose="02020500000000000000" pitchFamily="18" charset="-128"/>
            </a:endParaRPr>
          </a:p>
          <a:p>
            <a:r>
              <a:rPr kumimoji="1" lang="ja-JP" altLang="en-US" sz="1000" dirty="0">
                <a:latin typeface="BIZ UDP明朝 Medium" panose="02020500000000000000" pitchFamily="18" charset="-128"/>
                <a:ea typeface="BIZ UDP明朝 Medium" panose="02020500000000000000" pitchFamily="18" charset="-128"/>
              </a:rPr>
              <a:t>　支援の見える化を図ることも目的であることから、イラストを活用することにより、支援内容と５領域の関連性や、支援の目的等がわかりやすく伝わるように工夫する等して記載をする方法も考えられる。</a:t>
            </a:r>
          </a:p>
        </p:txBody>
      </p:sp>
      <p:pic>
        <p:nvPicPr>
          <p:cNvPr id="5" name="図 4" descr="グラフィカル ユーザー インターフェイス&#10;&#10;自動的に生成された説明">
            <a:extLst>
              <a:ext uri="{FF2B5EF4-FFF2-40B4-BE49-F238E27FC236}">
                <a16:creationId xmlns:a16="http://schemas.microsoft.com/office/drawing/2014/main" id="{E6229F2B-D44D-A52A-D8C9-B80182F8D9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 y="1077130"/>
            <a:ext cx="9055947" cy="5092192"/>
          </a:xfrm>
          <a:prstGeom prst="rect">
            <a:avLst/>
          </a:prstGeom>
          <a:ln>
            <a:solidFill>
              <a:schemeClr val="tx1"/>
            </a:solidFill>
          </a:ln>
        </p:spPr>
      </p:pic>
    </p:spTree>
    <p:extLst>
      <p:ext uri="{BB962C8B-B14F-4D97-AF65-F5344CB8AC3E}">
        <p14:creationId xmlns:p14="http://schemas.microsoft.com/office/powerpoint/2010/main" val="364207135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2D1AFDCE7E96346BCA07D963586D1C2" ma:contentTypeVersion="14" ma:contentTypeDescription="新しいドキュメントを作成します。" ma:contentTypeScope="" ma:versionID="988144117e51ac2c3680bb156aafdeb5">
  <xsd:schema xmlns:xsd="http://www.w3.org/2001/XMLSchema" xmlns:xs="http://www.w3.org/2001/XMLSchema" xmlns:p="http://schemas.microsoft.com/office/2006/metadata/properties" xmlns:ns2="f2cb15c1-d730-4d29-811f-db69e03125d7" xmlns:ns3="7f1e29f5-1aa2-4ed7-a4c5-0f459278da93" targetNamespace="http://schemas.microsoft.com/office/2006/metadata/properties" ma:root="true" ma:fieldsID="c9ef981a96444a6cedd50fb69a2ea898" ns2:_="" ns3:_="">
    <xsd:import namespace="f2cb15c1-d730-4d29-811f-db69e03125d7"/>
    <xsd:import namespace="7f1e29f5-1aa2-4ed7-a4c5-0f459278da9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LengthInSecond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cb15c1-d730-4d29-811f-db69e03125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element name="MediaServiceDateTaken" ma:index="21"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f1e29f5-1aa2-4ed7-a4c5-0f459278da9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a41d66d-d143-4902-b9c6-26b6399b087a}" ma:internalName="TaxCatchAll" ma:showField="CatchAllData" ma:web="7f1e29f5-1aa2-4ed7-a4c5-0f459278da93">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2cb15c1-d730-4d29-811f-db69e03125d7">
      <Terms xmlns="http://schemas.microsoft.com/office/infopath/2007/PartnerControls"/>
    </lcf76f155ced4ddcb4097134ff3c332f>
    <TaxCatchAll xmlns="7f1e29f5-1aa2-4ed7-a4c5-0f459278da93" xsi:nil="true"/>
  </documentManagement>
</p:properties>
</file>

<file path=customXml/itemProps1.xml><?xml version="1.0" encoding="utf-8"?>
<ds:datastoreItem xmlns:ds="http://schemas.openxmlformats.org/officeDocument/2006/customXml" ds:itemID="{FF69CFBF-1A9D-40CD-8DE2-5EC9A7BD1015}"/>
</file>

<file path=customXml/itemProps2.xml><?xml version="1.0" encoding="utf-8"?>
<ds:datastoreItem xmlns:ds="http://schemas.openxmlformats.org/officeDocument/2006/customXml" ds:itemID="{B152FFA7-DEF5-4CF1-92CC-9A6D86601AC3}"/>
</file>

<file path=customXml/itemProps3.xml><?xml version="1.0" encoding="utf-8"?>
<ds:datastoreItem xmlns:ds="http://schemas.openxmlformats.org/officeDocument/2006/customXml" ds:itemID="{642545BF-BD6F-4765-BD9E-A904BD9DC017}"/>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0x01010082D1AFDCE7E96346BCA07D963586D1C2</vt:lpwstr>
  </property>
</Properties>
</file>