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603" autoAdjust="0"/>
    <p:restoredTop sz="94660"/>
  </p:normalViewPr>
  <p:slideViewPr>
    <p:cSldViewPr snapToGrid="0">
      <p:cViewPr varScale="1">
        <p:scale>
          <a:sx n="45" d="100"/>
          <a:sy n="45" d="100"/>
        </p:scale>
        <p:origin x="20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47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8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24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26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20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94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55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66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53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14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31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A3D88-53BB-41BB-8F48-AA2249F8A75E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A105C-1BA1-4757-B011-0EF7A0E606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71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B4C3B1-B4BD-433B-AF19-06F2EE6860EC}"/>
              </a:ext>
            </a:extLst>
          </p:cNvPr>
          <p:cNvSpPr txBox="1"/>
          <p:nvPr/>
        </p:nvSpPr>
        <p:spPr>
          <a:xfrm>
            <a:off x="278944" y="639682"/>
            <a:ext cx="630011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kumimoji="1" sz="20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defRPr>
            </a:lvl1pPr>
          </a:lstStyle>
          <a:p>
            <a:pPr algn="ctr"/>
            <a:r>
              <a:rPr lang="ja-JP" altLang="en-US" sz="3100" dirty="0">
                <a:solidFill>
                  <a:srgbClr val="660066"/>
                </a:solidFill>
              </a:rPr>
              <a:t>飼い主のいない猫対策を始めます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CA39DF-5348-48FA-9FEB-58453C0E496E}"/>
              </a:ext>
            </a:extLst>
          </p:cNvPr>
          <p:cNvSpPr txBox="1"/>
          <p:nvPr/>
        </p:nvSpPr>
        <p:spPr>
          <a:xfrm>
            <a:off x="449035" y="3055159"/>
            <a:ext cx="595993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捕獲し</a:t>
            </a:r>
            <a:r>
              <a:rPr kumimoji="1" lang="ja-JP" altLang="en-US" sz="13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、不妊去勢手術</a:t>
            </a:r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をし、元の場所に戻します（「ＴＮＲ」といいます）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DEAF855-68D1-49B5-9677-92F2F67B111E}"/>
              </a:ext>
            </a:extLst>
          </p:cNvPr>
          <p:cNvSpPr txBox="1"/>
          <p:nvPr/>
        </p:nvSpPr>
        <p:spPr>
          <a:xfrm>
            <a:off x="4856772" y="3600879"/>
            <a:ext cx="1747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手術済の猫は</a:t>
            </a:r>
            <a:r>
              <a:rPr kumimoji="1" lang="ja-JP" altLang="en-US" sz="1100" b="1" dirty="0">
                <a:solidFill>
                  <a:srgbClr val="FF0000"/>
                </a:solidFill>
              </a:rPr>
              <a:t>耳先を</a:t>
            </a:r>
          </a:p>
          <a:p>
            <a:r>
              <a:rPr kumimoji="1" lang="ja-JP" altLang="en-US" sz="1100" b="1" dirty="0">
                <a:solidFill>
                  <a:srgbClr val="FF0000"/>
                </a:solidFill>
              </a:rPr>
              <a:t>Ｖ字にカット</a:t>
            </a:r>
            <a:r>
              <a:rPr kumimoji="1" lang="ja-JP" altLang="en-US" sz="1100" dirty="0"/>
              <a:t>します</a:t>
            </a:r>
            <a:endParaRPr kumimoji="1" lang="en-US" altLang="ja-JP" sz="1100" dirty="0"/>
          </a:p>
          <a:p>
            <a:pPr>
              <a:spcBef>
                <a:spcPts val="1200"/>
              </a:spcBef>
            </a:pPr>
            <a:r>
              <a:rPr kumimoji="1" lang="ja-JP" altLang="en-US" sz="1100" dirty="0"/>
              <a:t>耳先カットの猫は</a:t>
            </a:r>
            <a:endParaRPr kumimoji="1" lang="en-US" altLang="ja-JP" sz="1100" dirty="0"/>
          </a:p>
          <a:p>
            <a:r>
              <a:rPr kumimoji="1" lang="ja-JP" altLang="en-US" sz="1100" dirty="0"/>
              <a:t>もう繁殖しません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7FB2950-CDB4-4E1C-8347-8CC8D256B409}"/>
              </a:ext>
            </a:extLst>
          </p:cNvPr>
          <p:cNvSpPr/>
          <p:nvPr/>
        </p:nvSpPr>
        <p:spPr>
          <a:xfrm>
            <a:off x="278944" y="148751"/>
            <a:ext cx="6293306" cy="15503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C1525213-E555-43BD-95BA-D6310F5463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361" y="3408624"/>
            <a:ext cx="2737825" cy="1322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s://1.bp.blogspot.com/-wPgN2RfvUG8/Vycdlnopd9I/AAAAAAAA6SU/ko_WvTzJTf4QjQDdZXlqvX2gfJqr4t1tgCLcB/s800/cat_sakura_cut_female.png">
            <a:extLst>
              <a:ext uri="{FF2B5EF4-FFF2-40B4-BE49-F238E27FC236}">
                <a16:creationId xmlns:a16="http://schemas.microsoft.com/office/drawing/2014/main" id="{52A5D3FE-0B87-457B-9C25-FCFCEA2A55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827090" y="3427045"/>
            <a:ext cx="1120475" cy="1085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FDCED97-091E-4073-BC70-9A1D29D32E52}"/>
              </a:ext>
            </a:extLst>
          </p:cNvPr>
          <p:cNvSpPr txBox="1"/>
          <p:nvPr/>
        </p:nvSpPr>
        <p:spPr>
          <a:xfrm>
            <a:off x="391881" y="8692131"/>
            <a:ext cx="6255206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　手術では、１頭あたりオス</a:t>
            </a:r>
            <a:r>
              <a:rPr kumimoji="1" lang="en-US" altLang="ja-JP" sz="1000" dirty="0"/>
              <a:t>XXXXX</a:t>
            </a:r>
            <a:r>
              <a:rPr kumimoji="1" lang="ja-JP" altLang="en-US" sz="1000" dirty="0"/>
              <a:t>円、メス</a:t>
            </a:r>
            <a:r>
              <a:rPr kumimoji="1" lang="en-US" altLang="ja-JP" sz="1000" dirty="0"/>
              <a:t>XXXXX</a:t>
            </a:r>
            <a:r>
              <a:rPr kumimoji="1" lang="ja-JP" altLang="en-US" sz="1000" dirty="0"/>
              <a:t>円の費用がかかります。</a:t>
            </a:r>
            <a:endParaRPr kumimoji="1" lang="en-US" altLang="ja-JP" sz="1000" dirty="0"/>
          </a:p>
          <a:p>
            <a:r>
              <a:rPr kumimoji="1" lang="ja-JP" altLang="en-US" sz="1000" dirty="0"/>
              <a:t>　　対策を確実に進めていくため、可能な範囲でご寄付をいただけると、大変にありがたく存じます。</a:t>
            </a:r>
            <a:endParaRPr kumimoji="1" lang="en-US" altLang="ja-JP" sz="1000" dirty="0"/>
          </a:p>
          <a:p>
            <a:pPr>
              <a:spcBef>
                <a:spcPts val="300"/>
              </a:spcBef>
            </a:pPr>
            <a:r>
              <a:rPr kumimoji="1" lang="ja-JP" altLang="en-US" sz="1000" dirty="0"/>
              <a:t>　　現金：下記までご連絡ください（領収書をお渡しします）。</a:t>
            </a:r>
            <a:endParaRPr kumimoji="1" lang="en-US" altLang="ja-JP" sz="1000" dirty="0"/>
          </a:p>
          <a:p>
            <a:r>
              <a:rPr kumimoji="1" lang="ja-JP" altLang="en-US" sz="1000" dirty="0"/>
              <a:t>　　振込：✕✕✕銀行〇〇〇支店　普通口座</a:t>
            </a:r>
            <a:r>
              <a:rPr kumimoji="1" lang="en-US" altLang="ja-JP" sz="1000" dirty="0"/>
              <a:t>XXXXXX</a:t>
            </a:r>
            <a:r>
              <a:rPr kumimoji="1" lang="ja-JP" altLang="en-US" sz="1000" dirty="0"/>
              <a:t>　〇〇〇チヨウカイ　</a:t>
            </a:r>
            <a:r>
              <a:rPr kumimoji="1" lang="ja-JP" altLang="en-US" sz="1000" dirty="0" smtClean="0"/>
              <a:t>ネコタイサク</a:t>
            </a:r>
            <a:r>
              <a:rPr kumimoji="1" lang="ja-JP" altLang="en-US" sz="1000" dirty="0"/>
              <a:t>　</a:t>
            </a:r>
            <a:r>
              <a:rPr kumimoji="1" lang="ja-JP" altLang="en-US" sz="1000" dirty="0" smtClean="0"/>
              <a:t>マツナミタロウ</a:t>
            </a:r>
            <a:endParaRPr kumimoji="1" lang="ja-JP" altLang="en-US" sz="10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F3547CE-9F6F-4C91-A087-B9600B7A964E}"/>
              </a:ext>
            </a:extLst>
          </p:cNvPr>
          <p:cNvSpPr txBox="1"/>
          <p:nvPr/>
        </p:nvSpPr>
        <p:spPr>
          <a:xfrm>
            <a:off x="391880" y="8281701"/>
            <a:ext cx="6412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　このような活動を「地域猫活動」といい、✕✕</a:t>
            </a:r>
            <a:r>
              <a:rPr kumimoji="1" lang="ja-JP" altLang="en-US" sz="1000" dirty="0" smtClean="0"/>
              <a:t>市、山形県も</a:t>
            </a:r>
            <a:r>
              <a:rPr kumimoji="1" lang="ja-JP" altLang="en-US" sz="1000" dirty="0"/>
              <a:t>推奨しています（別紙をご参照ください）。</a:t>
            </a:r>
            <a:endParaRPr kumimoji="1" lang="en-US" altLang="ja-JP" sz="10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DD44C8C-4FCC-43E2-83FE-A4378A5F94DE}"/>
              </a:ext>
            </a:extLst>
          </p:cNvPr>
          <p:cNvSpPr txBox="1"/>
          <p:nvPr/>
        </p:nvSpPr>
        <p:spPr>
          <a:xfrm>
            <a:off x="278944" y="7197786"/>
            <a:ext cx="6300112" cy="946413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00FFFF"/>
                </a:highlight>
              </a:rPr>
              <a:t>お手伝いしていただける方</a:t>
            </a:r>
            <a:endParaRPr kumimoji="1" lang="en-US" altLang="ja-JP" sz="1400" b="1" dirty="0">
              <a:highlight>
                <a:srgbClr val="00FFFF"/>
              </a:highlight>
            </a:endParaRPr>
          </a:p>
          <a:p>
            <a:pPr marL="180000">
              <a:spcBef>
                <a:spcPts val="600"/>
              </a:spcBef>
            </a:pPr>
            <a:r>
              <a:rPr kumimoji="1" lang="ja-JP" altLang="en-US" sz="1200" dirty="0"/>
              <a:t>地域の皆さまのご協力によって、よりスピーディーに、より効果的に、対策が進み</a:t>
            </a:r>
            <a:endParaRPr kumimoji="1" lang="en-US" altLang="ja-JP" sz="1200" dirty="0"/>
          </a:p>
          <a:p>
            <a:pPr marL="180000"/>
            <a:r>
              <a:rPr kumimoji="1" lang="ja-JP" altLang="en-US" sz="1200" dirty="0"/>
              <a:t>ます。どのような些細なことでも構いません。ぜひ、下記までご連絡ください。</a:t>
            </a:r>
            <a:endParaRPr kumimoji="1" lang="en-US" altLang="ja-JP" sz="1200" dirty="0"/>
          </a:p>
          <a:p>
            <a:pPr marL="360000">
              <a:spcBef>
                <a:spcPts val="300"/>
              </a:spcBef>
            </a:pPr>
            <a:r>
              <a:rPr kumimoji="1" lang="ja-JP" altLang="en-US" sz="1000" dirty="0"/>
              <a:t>例：捕獲した猫の病院への搬送、チラシなど発行物の印刷、捕獲手伝い　など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4CA1B79-EB92-41E6-91A1-CE27FE6C561F}"/>
              </a:ext>
            </a:extLst>
          </p:cNvPr>
          <p:cNvSpPr txBox="1"/>
          <p:nvPr/>
        </p:nvSpPr>
        <p:spPr>
          <a:xfrm>
            <a:off x="449030" y="9495639"/>
            <a:ext cx="60136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/>
              <a:t>〇〇〇町会 △△地区 猫対策班　</a:t>
            </a:r>
            <a:r>
              <a:rPr kumimoji="1"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090-XXXX-XXXX</a:t>
            </a:r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kumimoji="1" lang="ja-JP" altLang="en-US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〇〇）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8847642-47FC-495C-BEC0-C847D5ED2AF2}"/>
              </a:ext>
            </a:extLst>
          </p:cNvPr>
          <p:cNvSpPr txBox="1"/>
          <p:nvPr/>
        </p:nvSpPr>
        <p:spPr>
          <a:xfrm>
            <a:off x="2656001" y="363167"/>
            <a:ext cx="1445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XXXX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XX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XX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FFCD6BF-5202-468C-957E-808FF34ED7EE}"/>
              </a:ext>
            </a:extLst>
          </p:cNvPr>
          <p:cNvSpPr txBox="1"/>
          <p:nvPr/>
        </p:nvSpPr>
        <p:spPr>
          <a:xfrm>
            <a:off x="391881" y="8484035"/>
            <a:ext cx="62552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　行政ではノラ猫の駆除はしていません。また、安易な引き取りも行っていません。</a:t>
            </a:r>
            <a:endParaRPr kumimoji="1" lang="en-US" altLang="ja-JP" sz="10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8770340-70A2-4E35-9B16-0B77DB7B8A24}"/>
              </a:ext>
            </a:extLst>
          </p:cNvPr>
          <p:cNvSpPr txBox="1"/>
          <p:nvPr/>
        </p:nvSpPr>
        <p:spPr>
          <a:xfrm>
            <a:off x="333265" y="295084"/>
            <a:ext cx="3045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accent2">
                    <a:lumMod val="7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〇〇〇町会 △△地区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6E6188B-997D-4982-BCD5-3560FF7AFEBB}"/>
              </a:ext>
            </a:extLst>
          </p:cNvPr>
          <p:cNvSpPr txBox="1"/>
          <p:nvPr/>
        </p:nvSpPr>
        <p:spPr>
          <a:xfrm>
            <a:off x="449030" y="1166396"/>
            <a:ext cx="6013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/>
              <a:t>すでにお知らせしたとおり</a:t>
            </a:r>
            <a:endParaRPr kumimoji="1" lang="en-US" altLang="ja-JP" sz="1600" b="1" dirty="0"/>
          </a:p>
          <a:p>
            <a:pPr algn="ctr"/>
            <a:r>
              <a:rPr kumimoji="1" lang="ja-JP" altLang="en-US" sz="1600" b="1" dirty="0">
                <a:solidFill>
                  <a:srgbClr val="660066"/>
                </a:solidFill>
              </a:rPr>
              <a:t>ノラ猫の繁殖をストップするため</a:t>
            </a:r>
            <a:r>
              <a:rPr kumimoji="1" lang="ja-JP" altLang="en-US" sz="1600" b="1" dirty="0" smtClean="0">
                <a:solidFill>
                  <a:srgbClr val="660066"/>
                </a:solidFill>
              </a:rPr>
              <a:t>、不妊去勢手術</a:t>
            </a:r>
            <a:r>
              <a:rPr kumimoji="1" lang="ja-JP" altLang="en-US" sz="1600" b="1" dirty="0">
                <a:solidFill>
                  <a:srgbClr val="660066"/>
                </a:solidFill>
              </a:rPr>
              <a:t>を行います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8FA7ED7-5E79-4C0D-B266-9300C6E90A75}"/>
              </a:ext>
            </a:extLst>
          </p:cNvPr>
          <p:cNvSpPr txBox="1"/>
          <p:nvPr/>
        </p:nvSpPr>
        <p:spPr>
          <a:xfrm>
            <a:off x="78400" y="1840123"/>
            <a:ext cx="67532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rgbClr val="FF0000"/>
                </a:solidFill>
              </a:rPr>
              <a:t>〇月△日から、手術のための捕獲作業を開始します</a:t>
            </a:r>
            <a:endParaRPr kumimoji="1" lang="en-US" altLang="ja-JP" sz="4000" b="1" dirty="0">
              <a:solidFill>
                <a:srgbClr val="FF0000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7ABD068-CC07-4322-B949-AF1A88FD4D49}"/>
              </a:ext>
            </a:extLst>
          </p:cNvPr>
          <p:cNvSpPr txBox="1"/>
          <p:nvPr/>
        </p:nvSpPr>
        <p:spPr>
          <a:xfrm>
            <a:off x="304956" y="4962149"/>
            <a:ext cx="6300112" cy="2069797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highlight>
                  <a:srgbClr val="FF66FF"/>
                </a:highlight>
              </a:rPr>
              <a:t>飼い猫には首輪</a:t>
            </a:r>
            <a:r>
              <a:rPr kumimoji="1" lang="ja-JP" altLang="en-US" sz="2000" b="1" dirty="0" smtClean="0">
                <a:highlight>
                  <a:srgbClr val="FF66FF"/>
                </a:highlight>
              </a:rPr>
              <a:t>（名札付き</a:t>
            </a:r>
            <a:r>
              <a:rPr kumimoji="1" lang="ja-JP" altLang="en-US" sz="2000" b="1" dirty="0">
                <a:highlight>
                  <a:srgbClr val="FF66FF"/>
                </a:highlight>
              </a:rPr>
              <a:t>）の装着を</a:t>
            </a:r>
            <a:endParaRPr kumimoji="1" lang="en-US" altLang="ja-JP" sz="2000" b="1" dirty="0">
              <a:highlight>
                <a:srgbClr val="FF66FF"/>
              </a:highlight>
            </a:endParaRPr>
          </a:p>
          <a:p>
            <a:pPr marL="180000">
              <a:spcBef>
                <a:spcPts val="600"/>
              </a:spcBef>
            </a:pPr>
            <a:r>
              <a:rPr kumimoji="1" lang="ja-JP" altLang="en-US" b="1" dirty="0">
                <a:solidFill>
                  <a:srgbClr val="0000CC"/>
                </a:solidFill>
              </a:rPr>
              <a:t>「飼い主の連絡先の付いた首輪をつけていない」猫や、「耳先カットが無い」猫は、未手術のノラ猫と区別がつかず、手術対象</a:t>
            </a:r>
            <a:r>
              <a:rPr kumimoji="1" lang="ja-JP" altLang="en-US" b="1" dirty="0" smtClean="0">
                <a:solidFill>
                  <a:srgbClr val="0000CC"/>
                </a:solidFill>
              </a:rPr>
              <a:t>と判断されてしまいます。</a:t>
            </a:r>
            <a:endParaRPr kumimoji="1" lang="en-US" altLang="ja-JP" b="1" dirty="0">
              <a:solidFill>
                <a:srgbClr val="0000CC"/>
              </a:solidFill>
            </a:endParaRPr>
          </a:p>
          <a:p>
            <a:pPr marL="180000"/>
            <a:r>
              <a:rPr kumimoji="1" lang="ja-JP" altLang="en-US" b="1" dirty="0" smtClean="0">
                <a:solidFill>
                  <a:srgbClr val="0000CC"/>
                </a:solidFill>
              </a:rPr>
              <a:t>　放し飼いしている方、</a:t>
            </a:r>
            <a:r>
              <a:rPr kumimoji="1" lang="ja-JP" altLang="en-US" b="1" dirty="0">
                <a:solidFill>
                  <a:srgbClr val="0000CC"/>
                </a:solidFill>
              </a:rPr>
              <a:t>手術済のノラ猫の情報をお持ちの方は、ご連絡ください。</a:t>
            </a:r>
            <a:endParaRPr kumimoji="1" lang="en-US" altLang="ja-JP" b="1" dirty="0">
              <a:solidFill>
                <a:srgbClr val="0000CC"/>
              </a:solidFill>
            </a:endParaRPr>
          </a:p>
          <a:p>
            <a:pPr>
              <a:spcBef>
                <a:spcPts val="300"/>
              </a:spcBef>
            </a:pPr>
            <a:r>
              <a:rPr kumimoji="1" lang="en-US" altLang="ja-JP" sz="1100" dirty="0" smtClean="0"/>
              <a:t>※</a:t>
            </a:r>
            <a:r>
              <a:rPr kumimoji="1" lang="ja-JP" altLang="en-US" sz="1100" dirty="0" smtClean="0"/>
              <a:t> </a:t>
            </a:r>
            <a:r>
              <a:rPr kumimoji="1" lang="ja-JP" altLang="en-US" sz="1100" dirty="0"/>
              <a:t>　外に出ている猫は、室内飼育の猫と比べ、圧倒的に短命です。猫は室内飼育をお勧めします。</a:t>
            </a:r>
          </a:p>
        </p:txBody>
      </p:sp>
    </p:spTree>
    <p:extLst>
      <p:ext uri="{BB962C8B-B14F-4D97-AF65-F5344CB8AC3E}">
        <p14:creationId xmlns:p14="http://schemas.microsoft.com/office/powerpoint/2010/main" val="1796222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399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HGS創英角ﾎﾟｯﾌﾟ体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matobay</cp:lastModifiedBy>
  <cp:revision>33</cp:revision>
  <cp:lastPrinted>2023-02-14T01:50:34Z</cp:lastPrinted>
  <dcterms:modified xsi:type="dcterms:W3CDTF">2023-02-28T05:23:24Z</dcterms:modified>
</cp:coreProperties>
</file>