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20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7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8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4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6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20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4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55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66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53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14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1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71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4F6FE9B-DC5E-4FB3-B727-06C5893B0A2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0570" y="2139748"/>
          <a:ext cx="5957885" cy="137115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91577">
                  <a:extLst>
                    <a:ext uri="{9D8B030D-6E8A-4147-A177-3AD203B41FA5}">
                      <a16:colId xmlns:a16="http://schemas.microsoft.com/office/drawing/2014/main" val="3545463773"/>
                    </a:ext>
                  </a:extLst>
                </a:gridCol>
                <a:gridCol w="1191577">
                  <a:extLst>
                    <a:ext uri="{9D8B030D-6E8A-4147-A177-3AD203B41FA5}">
                      <a16:colId xmlns:a16="http://schemas.microsoft.com/office/drawing/2014/main" val="937828901"/>
                    </a:ext>
                  </a:extLst>
                </a:gridCol>
                <a:gridCol w="1191577">
                  <a:extLst>
                    <a:ext uri="{9D8B030D-6E8A-4147-A177-3AD203B41FA5}">
                      <a16:colId xmlns:a16="http://schemas.microsoft.com/office/drawing/2014/main" val="242712023"/>
                    </a:ext>
                  </a:extLst>
                </a:gridCol>
                <a:gridCol w="1191577">
                  <a:extLst>
                    <a:ext uri="{9D8B030D-6E8A-4147-A177-3AD203B41FA5}">
                      <a16:colId xmlns:a16="http://schemas.microsoft.com/office/drawing/2014/main" val="1501566059"/>
                    </a:ext>
                  </a:extLst>
                </a:gridCol>
                <a:gridCol w="1191577">
                  <a:extLst>
                    <a:ext uri="{9D8B030D-6E8A-4147-A177-3AD203B41FA5}">
                      <a16:colId xmlns:a16="http://schemas.microsoft.com/office/drawing/2014/main" val="619699354"/>
                    </a:ext>
                  </a:extLst>
                </a:gridCol>
              </a:tblGrid>
              <a:tr h="3142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62594"/>
                  </a:ext>
                </a:extLst>
              </a:tr>
              <a:tr h="105686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302757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B4C3B1-B4BD-433B-AF19-06F2EE6860EC}"/>
              </a:ext>
            </a:extLst>
          </p:cNvPr>
          <p:cNvSpPr txBox="1"/>
          <p:nvPr/>
        </p:nvSpPr>
        <p:spPr>
          <a:xfrm>
            <a:off x="205489" y="524026"/>
            <a:ext cx="644159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20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defRPr>
            </a:lvl1pPr>
          </a:lstStyle>
          <a:p>
            <a:pPr algn="ctr"/>
            <a:r>
              <a:rPr lang="ja-JP" altLang="en-US" sz="3400" dirty="0">
                <a:solidFill>
                  <a:srgbClr val="008000"/>
                </a:solidFill>
              </a:rPr>
              <a:t>飼い主のいない猫 全頭手術完了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E9ACD5-B8E9-4B2E-8C35-D72804271A89}"/>
              </a:ext>
            </a:extLst>
          </p:cNvPr>
          <p:cNvSpPr txBox="1"/>
          <p:nvPr/>
        </p:nvSpPr>
        <p:spPr>
          <a:xfrm>
            <a:off x="479400" y="1123440"/>
            <a:ext cx="6013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△△地区の飼い主のいない猫（ノラ猫）の被害対策として、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繁殖をストップさせるため</a:t>
            </a:r>
            <a:r>
              <a:rPr kumimoji="1" lang="ja-JP" altLang="en-US" sz="1400" b="1" dirty="0" smtClean="0"/>
              <a:t>の不妊去勢手術</a:t>
            </a:r>
            <a:r>
              <a:rPr kumimoji="1" lang="ja-JP" altLang="en-US" sz="1400" b="1" dirty="0"/>
              <a:t>をしました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CA39DF-5348-48FA-9FEB-58453C0E496E}"/>
              </a:ext>
            </a:extLst>
          </p:cNvPr>
          <p:cNvSpPr txBox="1"/>
          <p:nvPr/>
        </p:nvSpPr>
        <p:spPr>
          <a:xfrm>
            <a:off x="47798" y="1769143"/>
            <a:ext cx="67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現時点での</a:t>
            </a:r>
            <a:r>
              <a:rPr kumimoji="1"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全頭手術が完了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しました。</a:t>
            </a:r>
            <a:r>
              <a:rPr kumimoji="1"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メス〇頭、オス〇頭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でした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EAF855-68D1-49B5-9677-92F2F67B111E}"/>
              </a:ext>
            </a:extLst>
          </p:cNvPr>
          <p:cNvSpPr txBox="1"/>
          <p:nvPr/>
        </p:nvSpPr>
        <p:spPr>
          <a:xfrm>
            <a:off x="1810940" y="5214185"/>
            <a:ext cx="4584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手術済の猫は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耳先をＶ字にカット</a:t>
            </a:r>
            <a:r>
              <a:rPr kumimoji="1" lang="ja-JP" altLang="en-US" sz="1200" dirty="0"/>
              <a:t>しています。</a:t>
            </a:r>
            <a:endParaRPr kumimoji="1" lang="en-US" altLang="ja-JP" sz="1200" dirty="0"/>
          </a:p>
          <a:p>
            <a:r>
              <a:rPr kumimoji="1" lang="ja-JP" altLang="en-US" sz="1200" b="1" dirty="0"/>
              <a:t>耳先カットされた猫は一代限りの命ですので、どうか見守って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いただきたく思います。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FB2950-CDB4-4E1C-8347-8CC8D256B409}"/>
              </a:ext>
            </a:extLst>
          </p:cNvPr>
          <p:cNvSpPr/>
          <p:nvPr/>
        </p:nvSpPr>
        <p:spPr>
          <a:xfrm>
            <a:off x="172512" y="129701"/>
            <a:ext cx="6480000" cy="1560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https://1.bp.blogspot.com/-wPgN2RfvUG8/Vycdlnopd9I/AAAAAAAA6SU/ko_WvTzJTf4QjQDdZXlqvX2gfJqr4t1tgCLcB/s800/cat_sakura_cut_female.png">
            <a:extLst>
              <a:ext uri="{FF2B5EF4-FFF2-40B4-BE49-F238E27FC236}">
                <a16:creationId xmlns:a16="http://schemas.microsoft.com/office/drawing/2014/main" id="{52A5D3FE-0B87-457B-9C25-FCFCEA2A55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060" y="4992421"/>
            <a:ext cx="1234151" cy="15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37EE58-168B-4BED-BDCB-2B63DE4C79EE}"/>
              </a:ext>
            </a:extLst>
          </p:cNvPr>
          <p:cNvSpPr txBox="1"/>
          <p:nvPr/>
        </p:nvSpPr>
        <p:spPr>
          <a:xfrm>
            <a:off x="1133123" y="5928478"/>
            <a:ext cx="4981928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>
              <a:spcBef>
                <a:spcPts val="600"/>
              </a:spcBef>
            </a:pPr>
            <a:r>
              <a:rPr kumimoji="1" lang="ja-JP" altLang="en-US" sz="1100" dirty="0"/>
              <a:t>ノラ猫は、過酷な環境で生きているため、多くが４～５年の寿命です。</a:t>
            </a:r>
            <a:endParaRPr kumimoji="1" lang="en-US" altLang="ja-JP" sz="1100" dirty="0"/>
          </a:p>
          <a:p>
            <a:pPr marL="180000"/>
            <a:r>
              <a:rPr kumimoji="1" lang="ja-JP" altLang="en-US" sz="1100" dirty="0"/>
              <a:t>このため、地域の全頭に手術をすれば、着実に頭数が減っていきます。</a:t>
            </a:r>
            <a:endParaRPr kumimoji="1" lang="en-US" altLang="ja-JP" sz="1100" dirty="0"/>
          </a:p>
          <a:p>
            <a:pPr marL="180000"/>
            <a:r>
              <a:rPr kumimoji="1" lang="ja-JP" altLang="en-US" sz="1100" dirty="0"/>
              <a:t>発情期の泣き声も無くなり、ケンカや強烈な尿の臭気も減少します。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BFCCE5C-3AF3-4F0E-9B3F-82172C4028B9}"/>
              </a:ext>
            </a:extLst>
          </p:cNvPr>
          <p:cNvSpPr txBox="1"/>
          <p:nvPr/>
        </p:nvSpPr>
        <p:spPr>
          <a:xfrm>
            <a:off x="4100779" y="3774398"/>
            <a:ext cx="27150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solidFill>
                  <a:srgbClr val="FF0000"/>
                </a:solidFill>
              </a:rPr>
              <a:t>猫情報をご提供くださった方、</a:t>
            </a:r>
            <a:endParaRPr kumimoji="1" lang="en-US" altLang="ja-JP" sz="1300" b="1" dirty="0">
              <a:solidFill>
                <a:srgbClr val="FF0000"/>
              </a:solidFill>
            </a:endParaRPr>
          </a:p>
          <a:p>
            <a:r>
              <a:rPr kumimoji="1" lang="ja-JP" altLang="en-US" sz="1300" b="1" dirty="0">
                <a:solidFill>
                  <a:srgbClr val="FF0000"/>
                </a:solidFill>
              </a:rPr>
              <a:t>捕獲にご協力いただいた方、</a:t>
            </a:r>
            <a:endParaRPr kumimoji="1" lang="en-US" altLang="ja-JP" sz="1300" b="1" dirty="0">
              <a:solidFill>
                <a:srgbClr val="FF0000"/>
              </a:solidFill>
            </a:endParaRPr>
          </a:p>
          <a:p>
            <a:r>
              <a:rPr kumimoji="1" lang="ja-JP" altLang="en-US" sz="1300" b="1" dirty="0">
                <a:solidFill>
                  <a:srgbClr val="FF0000"/>
                </a:solidFill>
              </a:rPr>
              <a:t>ご寄付いただいた方、</a:t>
            </a:r>
            <a:endParaRPr kumimoji="1" lang="en-US" altLang="ja-JP" sz="13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b="1" dirty="0">
                <a:solidFill>
                  <a:srgbClr val="FF0000"/>
                </a:solidFill>
              </a:rPr>
              <a:t>皆様、どうもありがとう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ございました。</a:t>
            </a:r>
            <a:endParaRPr kumimoji="1"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685BA5-DDFA-488C-89EF-939417B443D3}"/>
              </a:ext>
            </a:extLst>
          </p:cNvPr>
          <p:cNvSpPr txBox="1"/>
          <p:nvPr/>
        </p:nvSpPr>
        <p:spPr>
          <a:xfrm>
            <a:off x="205489" y="6616636"/>
            <a:ext cx="6441598" cy="317009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FF66FF"/>
                </a:highlight>
              </a:rPr>
              <a:t>エサやりのマナー　～これ以上ノラ猫が集まらないように～</a:t>
            </a:r>
            <a:endParaRPr kumimoji="1" lang="en-US" altLang="ja-JP" sz="1400" b="1" dirty="0">
              <a:highlight>
                <a:srgbClr val="FF66FF"/>
              </a:highlight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新たな猫を寄り付かせず、頭数管理していくための、マナー６点セット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①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耳先カットの猫だけ</a:t>
            </a:r>
            <a:r>
              <a:rPr kumimoji="1" lang="ja-JP" altLang="en-US" sz="1200" dirty="0">
                <a:latin typeface="+mn-ea"/>
              </a:rPr>
              <a:t>に、</a:t>
            </a: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②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迷惑にならない場所</a:t>
            </a:r>
            <a:r>
              <a:rPr kumimoji="1" lang="ja-JP" altLang="en-US" sz="1200" dirty="0">
                <a:latin typeface="+mn-ea"/>
              </a:rPr>
              <a:t>で、</a:t>
            </a: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③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毎日同じ時間</a:t>
            </a:r>
            <a:r>
              <a:rPr kumimoji="1" lang="ja-JP" altLang="en-US" sz="1200" dirty="0">
                <a:latin typeface="+mn-ea"/>
              </a:rPr>
              <a:t>に、</a:t>
            </a:r>
            <a:endParaRPr kumimoji="1" lang="en-US" altLang="ja-JP" sz="1200" dirty="0">
              <a:latin typeface="+mn-ea"/>
            </a:endParaRPr>
          </a:p>
          <a:p>
            <a:pPr marL="360000"/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④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多すぎない量</a:t>
            </a:r>
            <a:r>
              <a:rPr kumimoji="1" lang="ja-JP" altLang="en-US" sz="1200" dirty="0">
                <a:latin typeface="+mn-ea"/>
              </a:rPr>
              <a:t>のエサを、</a:t>
            </a: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⑤</a:t>
            </a:r>
            <a:r>
              <a:rPr kumimoji="1" lang="ja-JP" altLang="en-US" sz="1200" dirty="0">
                <a:latin typeface="+mn-ea"/>
              </a:rPr>
              <a:t> 小皿で、出来るだけ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頭数分に小分け</a:t>
            </a:r>
            <a:r>
              <a:rPr kumimoji="1" lang="ja-JP" altLang="en-US" sz="1200" dirty="0">
                <a:latin typeface="+mn-ea"/>
              </a:rPr>
              <a:t>して与え、</a:t>
            </a:r>
            <a:endParaRPr kumimoji="1" lang="en-US" altLang="ja-JP" sz="1200" dirty="0">
              <a:latin typeface="+mn-ea"/>
            </a:endParaRPr>
          </a:p>
          <a:p>
            <a:pPr marL="360000"/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⑥</a:t>
            </a:r>
            <a:r>
              <a:rPr kumimoji="1" lang="ja-JP" altLang="en-US" sz="1200" dirty="0">
                <a:latin typeface="+mn-ea"/>
              </a:rPr>
              <a:t> 猫の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食後はすぐに片付けて清掃</a:t>
            </a:r>
            <a:r>
              <a:rPr kumimoji="1" lang="ja-JP" altLang="en-US" sz="1200" dirty="0">
                <a:latin typeface="+mn-ea"/>
              </a:rPr>
              <a:t>します。</a:t>
            </a:r>
            <a:endParaRPr kumimoji="1" lang="en-US" altLang="ja-JP" sz="1200" dirty="0">
              <a:latin typeface="+mn-ea"/>
            </a:endParaRPr>
          </a:p>
          <a:p>
            <a:pPr marL="180000">
              <a:spcBef>
                <a:spcPts val="300"/>
              </a:spcBef>
            </a:pPr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元々エサを置きっぱなしにしていた場合も、エサの時間を決めてすぐに片付けるようにすると、</a:t>
            </a:r>
            <a:endParaRPr kumimoji="1" lang="en-US" altLang="ja-JP" sz="1000" dirty="0">
              <a:latin typeface="+mn-ea"/>
            </a:endParaRPr>
          </a:p>
          <a:p>
            <a:pPr marL="306000"/>
            <a:r>
              <a:rPr kumimoji="1" lang="ja-JP" altLang="en-US" sz="1000" dirty="0">
                <a:latin typeface="+mn-ea"/>
              </a:rPr>
              <a:t>数日間のうちに、ほとんどの猫がちゃんとその時間に集まるようになります。</a:t>
            </a:r>
            <a:endParaRPr kumimoji="1" lang="en-US" altLang="ja-JP" sz="10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耳カットされていない猫には、エサを与えないで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</a:p>
          <a:p>
            <a:pPr marL="180000"/>
            <a:r>
              <a:rPr kumimoji="1" lang="ja-JP" altLang="en-US" sz="1100" dirty="0">
                <a:latin typeface="+mn-ea"/>
              </a:rPr>
              <a:t>周辺地域からやって来た猫は、元の地域にちゃんとエサ場がありますので、エサを与える</a:t>
            </a:r>
            <a:endParaRPr kumimoji="1" lang="en-US" altLang="ja-JP" sz="1100" dirty="0">
              <a:latin typeface="+mn-ea"/>
            </a:endParaRPr>
          </a:p>
          <a:p>
            <a:pPr marL="180000"/>
            <a:r>
              <a:rPr kumimoji="1" lang="ja-JP" altLang="en-US" sz="1100" dirty="0">
                <a:latin typeface="+mn-ea"/>
              </a:rPr>
              <a:t>必要はありません。</a:t>
            </a:r>
            <a:endParaRPr kumimoji="1" lang="en-US" altLang="ja-JP" sz="1100" dirty="0">
              <a:latin typeface="+mn-ea"/>
            </a:endParaRPr>
          </a:p>
          <a:p>
            <a:pPr marL="180000"/>
            <a:r>
              <a:rPr kumimoji="1" lang="ja-JP" altLang="en-US" sz="1100" dirty="0">
                <a:latin typeface="+mn-ea"/>
              </a:rPr>
              <a:t>（数日様子を見て、それでもやってくる場合は、手術をしますのでご連絡ください。）</a:t>
            </a:r>
            <a:endParaRPr kumimoji="1" lang="en-US" altLang="ja-JP" sz="11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エサを放置すると、対策が無に帰します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</a:p>
          <a:p>
            <a:pPr marL="180000"/>
            <a:r>
              <a:rPr kumimoji="1" lang="ja-JP" altLang="en-US" sz="1200" b="1" dirty="0">
                <a:solidFill>
                  <a:srgbClr val="0070C0"/>
                </a:solidFill>
              </a:rPr>
              <a:t>エサを置いたまま放置</a:t>
            </a:r>
            <a:r>
              <a:rPr kumimoji="1" lang="ja-JP" altLang="en-US" sz="1100" dirty="0"/>
              <a:t>すると、臭いにつられて周辺地域から</a:t>
            </a:r>
            <a:r>
              <a:rPr kumimoji="1" lang="ja-JP" altLang="en-US" sz="1200" b="1" dirty="0">
                <a:solidFill>
                  <a:srgbClr val="0070C0"/>
                </a:solidFill>
              </a:rPr>
              <a:t>未手術猫が集まって</a:t>
            </a:r>
            <a:r>
              <a:rPr kumimoji="1" lang="ja-JP" altLang="en-US" sz="1100" dirty="0"/>
              <a:t>しまい、</a:t>
            </a:r>
            <a:endParaRPr kumimoji="1" lang="en-US" altLang="ja-JP" sz="1100" dirty="0"/>
          </a:p>
          <a:p>
            <a:pPr marL="180000"/>
            <a:r>
              <a:rPr kumimoji="1" lang="ja-JP" altLang="en-US" sz="1200" b="1" u="sng" dirty="0">
                <a:solidFill>
                  <a:srgbClr val="0070C0"/>
                </a:solidFill>
              </a:rPr>
              <a:t>これまでの手術が無駄</a:t>
            </a:r>
            <a:r>
              <a:rPr kumimoji="1" lang="ja-JP" altLang="en-US" sz="1100" dirty="0"/>
              <a:t>になります。また、カラスや虫が集まり不潔です。</a:t>
            </a:r>
            <a:endParaRPr kumimoji="1" lang="en-US" altLang="ja-JP" sz="1100" dirty="0"/>
          </a:p>
          <a:p>
            <a:pPr>
              <a:spcBef>
                <a:spcPts val="600"/>
              </a:spcBef>
            </a:pPr>
            <a:r>
              <a:rPr kumimoji="1" lang="ja-JP" altLang="en-US" sz="1200" b="1" dirty="0"/>
              <a:t>ご近隣に配慮し、マナーを守りましょう。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8847642-47FC-495C-BEC0-C847D5ED2AF2}"/>
              </a:ext>
            </a:extLst>
          </p:cNvPr>
          <p:cNvSpPr txBox="1"/>
          <p:nvPr/>
        </p:nvSpPr>
        <p:spPr>
          <a:xfrm>
            <a:off x="2498804" y="284100"/>
            <a:ext cx="1445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</a:p>
        </p:txBody>
      </p:sp>
      <p:pic>
        <p:nvPicPr>
          <p:cNvPr id="2" name="Picture 2" descr="P1000502">
            <a:extLst>
              <a:ext uri="{FF2B5EF4-FFF2-40B4-BE49-F238E27FC236}">
                <a16:creationId xmlns:a16="http://schemas.microsoft.com/office/drawing/2014/main" id="{94FBAA8F-EED4-4C66-9F18-9C4AB070A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89869" y="2437508"/>
            <a:ext cx="1083933" cy="10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P1000472">
            <a:extLst>
              <a:ext uri="{FF2B5EF4-FFF2-40B4-BE49-F238E27FC236}">
                <a16:creationId xmlns:a16="http://schemas.microsoft.com/office/drawing/2014/main" id="{0743C471-48FA-473E-812E-13FF97ADF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642" y="2464120"/>
            <a:ext cx="1175687" cy="1060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P1000504">
            <a:extLst>
              <a:ext uri="{FF2B5EF4-FFF2-40B4-BE49-F238E27FC236}">
                <a16:creationId xmlns:a16="http://schemas.microsoft.com/office/drawing/2014/main" id="{2174E282-5BD6-4C53-91A1-864344A82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0861" y="2465336"/>
            <a:ext cx="1141090" cy="106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P1000503">
            <a:extLst>
              <a:ext uri="{FF2B5EF4-FFF2-40B4-BE49-F238E27FC236}">
                <a16:creationId xmlns:a16="http://schemas.microsoft.com/office/drawing/2014/main" id="{BAF046C0-E618-45C8-AA27-8807E3F43F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5258" y="2452181"/>
            <a:ext cx="1205674" cy="1060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P1000506">
            <a:extLst>
              <a:ext uri="{FF2B5EF4-FFF2-40B4-BE49-F238E27FC236}">
                <a16:creationId xmlns:a16="http://schemas.microsoft.com/office/drawing/2014/main" id="{04664B08-1A15-4FD8-9A49-CD7C44B85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9820" y="2454615"/>
            <a:ext cx="1043501" cy="1052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22225D5-3F24-4F75-BC42-C7B66D04FE1A}"/>
              </a:ext>
            </a:extLst>
          </p:cNvPr>
          <p:cNvCxnSpPr>
            <a:cxnSpLocks/>
          </p:cNvCxnSpPr>
          <p:nvPr/>
        </p:nvCxnSpPr>
        <p:spPr>
          <a:xfrm flipH="1" flipV="1">
            <a:off x="1314450" y="5214185"/>
            <a:ext cx="534590" cy="12934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5FB3654B-1366-4E54-874D-98A2B7B6B1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9642" y="3623705"/>
          <a:ext cx="3574731" cy="137115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91577">
                  <a:extLst>
                    <a:ext uri="{9D8B030D-6E8A-4147-A177-3AD203B41FA5}">
                      <a16:colId xmlns:a16="http://schemas.microsoft.com/office/drawing/2014/main" val="3545463773"/>
                    </a:ext>
                  </a:extLst>
                </a:gridCol>
                <a:gridCol w="1191577">
                  <a:extLst>
                    <a:ext uri="{9D8B030D-6E8A-4147-A177-3AD203B41FA5}">
                      <a16:colId xmlns:a16="http://schemas.microsoft.com/office/drawing/2014/main" val="1501566059"/>
                    </a:ext>
                  </a:extLst>
                </a:gridCol>
                <a:gridCol w="1191577">
                  <a:extLst>
                    <a:ext uri="{9D8B030D-6E8A-4147-A177-3AD203B41FA5}">
                      <a16:colId xmlns:a16="http://schemas.microsoft.com/office/drawing/2014/main" val="619699354"/>
                    </a:ext>
                  </a:extLst>
                </a:gridCol>
              </a:tblGrid>
              <a:tr h="3142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62594"/>
                  </a:ext>
                </a:extLst>
              </a:tr>
              <a:tr h="105686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302757"/>
                  </a:ext>
                </a:extLst>
              </a:tr>
            </a:tbl>
          </a:graphicData>
        </a:graphic>
      </p:graphicFrame>
      <p:pic>
        <p:nvPicPr>
          <p:cNvPr id="17" name="Picture 2" descr="P1000521">
            <a:extLst>
              <a:ext uri="{FF2B5EF4-FFF2-40B4-BE49-F238E27FC236}">
                <a16:creationId xmlns:a16="http://schemas.microsoft.com/office/drawing/2014/main" id="{875D8B75-438B-44F7-A7CE-58BE53F63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8757" y="3947482"/>
            <a:ext cx="11918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宇宙人チラシ用">
            <a:extLst>
              <a:ext uri="{FF2B5EF4-FFF2-40B4-BE49-F238E27FC236}">
                <a16:creationId xmlns:a16="http://schemas.microsoft.com/office/drawing/2014/main" id="{8D22D284-2A96-4A66-8B05-4DA844CA1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1933" y="3936592"/>
            <a:ext cx="1044575" cy="107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 descr="宇宙人の子チラシ用">
            <a:extLst>
              <a:ext uri="{FF2B5EF4-FFF2-40B4-BE49-F238E27FC236}">
                <a16:creationId xmlns:a16="http://schemas.microsoft.com/office/drawing/2014/main" id="{72E7A012-3D2A-441F-82FB-0C6F703A4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8153" y="3926753"/>
            <a:ext cx="1125731" cy="1050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2136EEC-66D6-43E4-A6B0-4A0B79358849}"/>
              </a:ext>
            </a:extLst>
          </p:cNvPr>
          <p:cNvSpPr txBox="1"/>
          <p:nvPr/>
        </p:nvSpPr>
        <p:spPr>
          <a:xfrm>
            <a:off x="295165" y="237934"/>
            <a:ext cx="3045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〇〇〇町会 △△地区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31B9F65-B11A-401C-9C33-DB94BA4887C2}"/>
              </a:ext>
            </a:extLst>
          </p:cNvPr>
          <p:cNvSpPr txBox="1"/>
          <p:nvPr/>
        </p:nvSpPr>
        <p:spPr>
          <a:xfrm>
            <a:off x="4882243" y="9441725"/>
            <a:ext cx="1696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b="1" dirty="0"/>
              <a:t>裏面があります</a:t>
            </a:r>
            <a:endParaRPr kumimoji="1"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172268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076" y="5147114"/>
            <a:ext cx="5672196" cy="2468055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FDCED97-091E-4073-BC70-9A1D29D32E52}"/>
              </a:ext>
            </a:extLst>
          </p:cNvPr>
          <p:cNvSpPr txBox="1"/>
          <p:nvPr/>
        </p:nvSpPr>
        <p:spPr>
          <a:xfrm>
            <a:off x="1220893" y="2221264"/>
            <a:ext cx="537993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私たちは地域の一員として、地域環境改善のためにボランティアで対策をしています。</a:t>
            </a:r>
            <a:endParaRPr kumimoji="1" lang="en-US" altLang="ja-JP" sz="1000" dirty="0"/>
          </a:p>
          <a:p>
            <a:r>
              <a:rPr kumimoji="1" lang="ja-JP" altLang="en-US" sz="1000" dirty="0"/>
              <a:t>　可能な範囲でご寄付をいただけますと、大変にありがたく存じます。</a:t>
            </a:r>
            <a:endParaRPr kumimoji="1" lang="en-US" altLang="ja-JP" sz="1000" dirty="0"/>
          </a:p>
          <a:p>
            <a:pPr>
              <a:spcBef>
                <a:spcPts val="600"/>
              </a:spcBef>
            </a:pPr>
            <a:r>
              <a:rPr kumimoji="1" lang="ja-JP" altLang="en-US" sz="1000" dirty="0"/>
              <a:t>　　現金：下記までご連絡ください（領収書をお渡しします）。</a:t>
            </a:r>
            <a:endParaRPr kumimoji="1" lang="en-US" altLang="ja-JP" sz="1000" dirty="0"/>
          </a:p>
          <a:p>
            <a:r>
              <a:rPr kumimoji="1" lang="ja-JP" altLang="en-US" sz="1000" dirty="0"/>
              <a:t>　　振込：✕✕✕銀行〇〇〇支店　普通口座</a:t>
            </a:r>
            <a:r>
              <a:rPr kumimoji="1" lang="en-US" altLang="ja-JP" sz="1000" dirty="0"/>
              <a:t>XXXXXX</a:t>
            </a:r>
          </a:p>
          <a:p>
            <a:r>
              <a:rPr kumimoji="1" lang="ja-JP" altLang="en-US" sz="1000" dirty="0"/>
              <a:t>　　　　　〇〇〇チヨウカイ　チイキネコ　マルヤママルコ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3547CE-9F6F-4C91-A087-B9600B7A964E}"/>
              </a:ext>
            </a:extLst>
          </p:cNvPr>
          <p:cNvSpPr txBox="1"/>
          <p:nvPr/>
        </p:nvSpPr>
        <p:spPr>
          <a:xfrm>
            <a:off x="301397" y="8635121"/>
            <a:ext cx="64899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このような活動を「地域猫活動」といい、✕✕</a:t>
            </a:r>
            <a:r>
              <a:rPr kumimoji="1" lang="ja-JP" altLang="en-US" sz="1000" dirty="0" smtClean="0"/>
              <a:t>市、山形県も</a:t>
            </a:r>
            <a:r>
              <a:rPr kumimoji="1" lang="ja-JP" altLang="en-US" sz="1000" dirty="0"/>
              <a:t>推奨しています（別紙をご参照ください）。</a:t>
            </a:r>
            <a:endParaRPr kumimoji="1" lang="en-US" altLang="ja-JP" sz="10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4CA1B79-EB92-41E6-91A1-CE27FE6C561F}"/>
              </a:ext>
            </a:extLst>
          </p:cNvPr>
          <p:cNvSpPr txBox="1"/>
          <p:nvPr/>
        </p:nvSpPr>
        <p:spPr>
          <a:xfrm>
            <a:off x="542926" y="9394249"/>
            <a:ext cx="60136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/>
              <a:t>〇〇〇町会 △△地区 地域猫対策班　</a:t>
            </a:r>
            <a:r>
              <a:rPr kumimoji="1"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090-XXXX-XXXX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〇〇）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FCD6BF-5202-468C-957E-808FF34ED7EE}"/>
              </a:ext>
            </a:extLst>
          </p:cNvPr>
          <p:cNvSpPr txBox="1"/>
          <p:nvPr/>
        </p:nvSpPr>
        <p:spPr>
          <a:xfrm>
            <a:off x="301397" y="8838646"/>
            <a:ext cx="6255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行政ではノラ猫の駆除はしていません。また、安易な引き取りも行っていません。</a:t>
            </a:r>
            <a:endParaRPr kumimoji="1" lang="en-US" altLang="ja-JP" sz="100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ADDFC68-167A-46C2-BCE7-BCF9112D9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378279"/>
              </p:ext>
            </p:extLst>
          </p:nvPr>
        </p:nvGraphicFramePr>
        <p:xfrm>
          <a:off x="1303217" y="512103"/>
          <a:ext cx="4059358" cy="131508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05673">
                  <a:extLst>
                    <a:ext uri="{9D8B030D-6E8A-4147-A177-3AD203B41FA5}">
                      <a16:colId xmlns:a16="http://schemas.microsoft.com/office/drawing/2014/main" val="2464141370"/>
                    </a:ext>
                  </a:extLst>
                </a:gridCol>
                <a:gridCol w="2229760">
                  <a:extLst>
                    <a:ext uri="{9D8B030D-6E8A-4147-A177-3AD203B41FA5}">
                      <a16:colId xmlns:a16="http://schemas.microsoft.com/office/drawing/2014/main" val="2043244772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700740888"/>
                    </a:ext>
                  </a:extLst>
                </a:gridCol>
              </a:tblGrid>
              <a:tr h="22077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支出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手術費（オス</a:t>
                      </a:r>
                      <a:r>
                        <a:rPr kumimoji="1" lang="ja-JP" altLang="en-US" sz="1100" dirty="0" smtClean="0"/>
                        <a:t>）</a:t>
                      </a:r>
                      <a:r>
                        <a:rPr kumimoji="1" lang="en-US" altLang="ja-JP" sz="1100" dirty="0" smtClean="0"/>
                        <a:t>6,480</a:t>
                      </a:r>
                      <a:r>
                        <a:rPr kumimoji="1" lang="ja-JP" altLang="en-US" sz="1100" dirty="0" smtClean="0"/>
                        <a:t>円✕</a:t>
                      </a:r>
                      <a:r>
                        <a:rPr kumimoji="1" lang="en-US" altLang="ja-JP" sz="1100" dirty="0"/>
                        <a:t>4</a:t>
                      </a:r>
                      <a:r>
                        <a:rPr kumimoji="1" lang="ja-JP" altLang="en-US" sz="1100" dirty="0"/>
                        <a:t>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25,920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577312"/>
                  </a:ext>
                </a:extLst>
              </a:tr>
              <a:tr h="22077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手術費（メス</a:t>
                      </a:r>
                      <a:r>
                        <a:rPr kumimoji="1" lang="ja-JP" altLang="en-US" sz="1100" dirty="0" smtClean="0"/>
                        <a:t>）</a:t>
                      </a:r>
                      <a:r>
                        <a:rPr kumimoji="1" lang="en-US" altLang="ja-JP" sz="1100" dirty="0" smtClean="0"/>
                        <a:t>12,960</a:t>
                      </a:r>
                      <a:r>
                        <a:rPr kumimoji="1" lang="ja-JP" altLang="en-US" sz="1100" dirty="0" smtClean="0"/>
                        <a:t>円✕</a:t>
                      </a:r>
                      <a:r>
                        <a:rPr kumimoji="1" lang="en-US" altLang="ja-JP" sz="1100" dirty="0"/>
                        <a:t>4</a:t>
                      </a:r>
                      <a:r>
                        <a:rPr kumimoji="1" lang="ja-JP" altLang="en-US" sz="1100" dirty="0"/>
                        <a:t>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25,840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764380"/>
                  </a:ext>
                </a:extLst>
              </a:tr>
              <a:tr h="22077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77,760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383254"/>
                  </a:ext>
                </a:extLst>
              </a:tr>
              <a:tr h="2207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収入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ご寄付（</a:t>
                      </a:r>
                      <a:r>
                        <a:rPr kumimoji="1" lang="en-US" altLang="ja-JP" sz="1100" dirty="0" smtClean="0"/>
                        <a:t>10</a:t>
                      </a:r>
                      <a:r>
                        <a:rPr kumimoji="1" lang="ja-JP" altLang="en-US" sz="1100" dirty="0" smtClean="0"/>
                        <a:t>名様）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80,000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434157"/>
                  </a:ext>
                </a:extLst>
              </a:tr>
              <a:tr h="2787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収支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2,240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6739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B7CD99E-1C38-4B3E-B2D6-5F1898D2FD4B}"/>
              </a:ext>
            </a:extLst>
          </p:cNvPr>
          <p:cNvSpPr txBox="1"/>
          <p:nvPr/>
        </p:nvSpPr>
        <p:spPr>
          <a:xfrm>
            <a:off x="327930" y="182900"/>
            <a:ext cx="2419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会計報告（〇月✕日現在）</a:t>
            </a:r>
            <a:endParaRPr kumimoji="1" lang="en-US" altLang="ja-JP" sz="1400" b="1" dirty="0">
              <a:highlight>
                <a:srgbClr val="00FFFF"/>
              </a:highlight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5A82DD3-B1D5-477D-A3E9-CF23ED0ED093}"/>
              </a:ext>
            </a:extLst>
          </p:cNvPr>
          <p:cNvSpPr txBox="1"/>
          <p:nvPr/>
        </p:nvSpPr>
        <p:spPr>
          <a:xfrm>
            <a:off x="1220893" y="1840928"/>
            <a:ext cx="332151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000" dirty="0"/>
              <a:t>※</a:t>
            </a:r>
            <a:r>
              <a:rPr kumimoji="1" lang="ja-JP" altLang="en-US" sz="1000" dirty="0"/>
              <a:t>　病院の領収書を見たい方はご連絡ください。</a:t>
            </a:r>
            <a:endParaRPr kumimoji="1" lang="en-US" altLang="ja-JP" sz="10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8589C65-858F-4F98-87E7-6D50004A1862}"/>
              </a:ext>
            </a:extLst>
          </p:cNvPr>
          <p:cNvSpPr txBox="1"/>
          <p:nvPr/>
        </p:nvSpPr>
        <p:spPr>
          <a:xfrm>
            <a:off x="1220893" y="2029114"/>
            <a:ext cx="332151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ご寄付いただいた方、心より感謝申し上げます。</a:t>
            </a:r>
            <a:endParaRPr kumimoji="1" lang="en-US" altLang="ja-JP" sz="10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99A6A23-F749-4822-89F4-04AE8E7E23E0}"/>
              </a:ext>
            </a:extLst>
          </p:cNvPr>
          <p:cNvSpPr txBox="1"/>
          <p:nvPr/>
        </p:nvSpPr>
        <p:spPr>
          <a:xfrm>
            <a:off x="278944" y="4739548"/>
            <a:ext cx="63001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猫</a:t>
            </a:r>
            <a:r>
              <a:rPr kumimoji="1" lang="ja-JP" altLang="en-US" dirty="0" smtClean="0"/>
              <a:t>は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繁殖力がとても強い</a:t>
            </a:r>
            <a:r>
              <a:rPr kumimoji="1" lang="ja-JP" altLang="en-US" dirty="0" smtClean="0">
                <a:latin typeface="+mn-ea"/>
              </a:rPr>
              <a:t>です。</a:t>
            </a:r>
            <a:endParaRPr kumimoji="1" lang="en-US" altLang="ja-JP" dirty="0"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C394637-8937-405A-8755-E0826D3BE6B3}"/>
              </a:ext>
            </a:extLst>
          </p:cNvPr>
          <p:cNvSpPr txBox="1"/>
          <p:nvPr/>
        </p:nvSpPr>
        <p:spPr>
          <a:xfrm>
            <a:off x="356839" y="9121784"/>
            <a:ext cx="6146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0070C0"/>
                </a:solidFill>
              </a:rPr>
              <a:t>引きつづき、ご協力いただきたく、何卒よろしくお願い申し上げます。</a:t>
            </a:r>
            <a:endParaRPr kumimoji="1" lang="en-US" altLang="ja-JP" sz="1400" b="1" dirty="0">
              <a:solidFill>
                <a:srgbClr val="0070C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2D67B86-F8FE-47FB-B605-4E6EC85ACB24}"/>
              </a:ext>
            </a:extLst>
          </p:cNvPr>
          <p:cNvSpPr txBox="1"/>
          <p:nvPr/>
        </p:nvSpPr>
        <p:spPr>
          <a:xfrm>
            <a:off x="491897" y="7916867"/>
            <a:ext cx="6051778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猫で困っている方も、猫が好きな方も</a:t>
            </a:r>
            <a:r>
              <a:rPr kumimoji="1" lang="ja-JP" altLang="en-US" sz="14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、</a:t>
            </a:r>
            <a:endParaRPr kumimoji="1"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ともに気持ちよく暮らせる町になってほしいと願い、</a:t>
            </a:r>
            <a:endParaRPr kumimoji="1"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この活動をしています。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546ADDF-1C85-4E3A-8699-8CB50AA00D59}"/>
              </a:ext>
            </a:extLst>
          </p:cNvPr>
          <p:cNvSpPr txBox="1"/>
          <p:nvPr/>
        </p:nvSpPr>
        <p:spPr>
          <a:xfrm>
            <a:off x="190500" y="3355000"/>
            <a:ext cx="6480000" cy="120032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これからも情報提供をお願いいたします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頭数減少に向けて、継続的に地域のノラ猫事情を把握していく必要があります。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「耳先がカットされていない猫を地域で見た」など、今後もノラ猫に関する情報を、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ぜひお寄せください。</a:t>
            </a:r>
            <a:endParaRPr kumimoji="1" lang="en-US" altLang="ja-JP" sz="1200" dirty="0"/>
          </a:p>
          <a:p>
            <a:pPr marL="180000">
              <a:spcBef>
                <a:spcPts val="600"/>
              </a:spcBef>
            </a:pPr>
            <a:r>
              <a:rPr kumimoji="1" lang="ja-JP" altLang="en-US" sz="1200" b="1" dirty="0">
                <a:solidFill>
                  <a:srgbClr val="0070C0"/>
                </a:solidFill>
              </a:rPr>
              <a:t>地域の皆様のご協力をいただきながら、地域環境改善を図っていきたいと考えています。</a:t>
            </a:r>
            <a:endParaRPr kumimoji="1" lang="en-US" altLang="ja-JP" sz="1200" b="1" dirty="0">
              <a:solidFill>
                <a:srgbClr val="0070C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99A6A23-F749-4822-89F4-04AE8E7E23E0}"/>
              </a:ext>
            </a:extLst>
          </p:cNvPr>
          <p:cNvSpPr txBox="1"/>
          <p:nvPr/>
        </p:nvSpPr>
        <p:spPr>
          <a:xfrm>
            <a:off x="4178133" y="4718416"/>
            <a:ext cx="2613192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　計算上</a:t>
            </a:r>
            <a:r>
              <a:rPr kumimoji="1" lang="ja-JP" altLang="en-US" sz="1200" dirty="0"/>
              <a:t>、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頭のメスから始まって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年で</a:t>
            </a:r>
            <a:r>
              <a:rPr kumimoji="1" lang="en-US" altLang="ja-JP" sz="1200" dirty="0" smtClean="0"/>
              <a:t>20</a:t>
            </a:r>
            <a:r>
              <a:rPr kumimoji="1" lang="ja-JP" altLang="en-US" sz="1200" dirty="0" smtClean="0"/>
              <a:t>頭以上に増えることがあります。そうなると</a:t>
            </a:r>
            <a:r>
              <a:rPr kumimoji="1" lang="ja-JP" altLang="en-US" sz="1200" dirty="0"/>
              <a:t>糞</a:t>
            </a:r>
            <a:r>
              <a:rPr kumimoji="1" lang="ja-JP" altLang="en-US" sz="1200" dirty="0" smtClean="0"/>
              <a:t>尿</a:t>
            </a:r>
            <a:r>
              <a:rPr kumimoji="1" lang="ja-JP" altLang="en-US" sz="1200" dirty="0"/>
              <a:t>などの被害が非常に深刻に</a:t>
            </a:r>
            <a:r>
              <a:rPr kumimoji="1" lang="ja-JP" altLang="en-US" sz="1200" dirty="0" smtClean="0"/>
              <a:t>なりますので、早めの対策が必要です。</a:t>
            </a:r>
            <a:endParaRPr kumimoji="1" lang="ja-JP" altLang="en-US" sz="1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99A6A23-F749-4822-89F4-04AE8E7E23E0}"/>
              </a:ext>
            </a:extLst>
          </p:cNvPr>
          <p:cNvSpPr txBox="1"/>
          <p:nvPr/>
        </p:nvSpPr>
        <p:spPr>
          <a:xfrm>
            <a:off x="1691086" y="7629669"/>
            <a:ext cx="389056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１頭のメス猫から</a:t>
            </a:r>
            <a:r>
              <a:rPr kumimoji="1" lang="en-US" altLang="ja-JP" sz="1200" dirty="0" smtClean="0"/>
              <a:t>2</a:t>
            </a:r>
            <a:r>
              <a:rPr kumimoji="1" lang="ja-JP" altLang="en-US" sz="1200" dirty="0" smtClean="0"/>
              <a:t>年で</a:t>
            </a:r>
            <a:r>
              <a:rPr kumimoji="1" lang="en-US" altLang="ja-JP" sz="1200" dirty="0" smtClean="0"/>
              <a:t>80</a:t>
            </a:r>
            <a:r>
              <a:rPr kumimoji="1" lang="ja-JP" altLang="en-US" sz="1200" dirty="0" smtClean="0"/>
              <a:t>頭に増えるイメージ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6399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825</Words>
  <Application>Microsoft Office PowerPoint</Application>
  <PresentationFormat>A4 210 x 297 mm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HGS創英角ﾎﾟｯﾌﾟ体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matobay</cp:lastModifiedBy>
  <cp:revision>33</cp:revision>
  <cp:lastPrinted>2023-02-14T01:50:34Z</cp:lastPrinted>
  <dcterms:modified xsi:type="dcterms:W3CDTF">2023-02-28T05:26:27Z</dcterms:modified>
</cp:coreProperties>
</file>