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25BB2-18C3-47BE-95CC-E917C7448A23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ABF9-1212-4387-BE86-2264FD430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71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9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28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8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55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50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4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28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61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32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826F1-C020-4DAE-9E70-3BA67F961D16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6BF2D-068F-41B1-8E21-6CF4D7B71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13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mu@denkisyo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014" y="312580"/>
            <a:ext cx="6648833" cy="523220"/>
          </a:xfrm>
          <a:solidFill>
            <a:schemeClr val="accent2"/>
          </a:solidFill>
          <a:ln w="31750">
            <a:solidFill>
              <a:schemeClr val="accent4"/>
            </a:solidFill>
          </a:ln>
        </p:spPr>
        <p:txBody>
          <a:bodyPr>
            <a:normAutofit fontScale="90000"/>
          </a:bodyPr>
          <a:lstStyle/>
          <a:p>
            <a:pPr indent="-457200" algn="ctr">
              <a:spcBef>
                <a:spcPts val="0"/>
              </a:spcBef>
            </a:pPr>
            <a:r>
              <a:rPr kumimoji="1" lang="en-US" altLang="ja-JP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 </a:t>
            </a:r>
            <a:endParaRPr kumimoji="1" lang="ja-JP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0905" y="2153661"/>
            <a:ext cx="6386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山形県電機商業組合　</a:t>
            </a:r>
            <a:r>
              <a:rPr kumimoji="1" lang="ja-JP" alt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宛（連絡用）</a:t>
            </a:r>
            <a:endParaRPr kumimoji="1" lang="ja-JP" altLang="en-US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1711" y="8265135"/>
            <a:ext cx="6615017" cy="1572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b="1" dirty="0" smtClean="0"/>
              <a:t>＜お問い合わせ先＞</a:t>
            </a:r>
            <a:r>
              <a:rPr kumimoji="1" lang="ja-JP" altLang="en-US" b="1" dirty="0"/>
              <a:t>　</a:t>
            </a:r>
            <a:r>
              <a:rPr kumimoji="1" lang="en-US" altLang="ja-JP" sz="1400" b="1" u="sng" dirty="0" smtClean="0"/>
              <a:t>※</a:t>
            </a:r>
            <a:r>
              <a:rPr kumimoji="1" lang="ja-JP" altLang="en-US" sz="1400" b="1" u="sng" dirty="0" smtClean="0"/>
              <a:t>実施日時：月～金曜日 </a:t>
            </a:r>
            <a:r>
              <a:rPr kumimoji="1" lang="en-US" altLang="ja-JP" sz="1400" b="1" u="sng" dirty="0" smtClean="0"/>
              <a:t>9:00</a:t>
            </a:r>
            <a:r>
              <a:rPr kumimoji="1" lang="ja-JP" altLang="en-US" sz="1400" b="1" u="sng" dirty="0" smtClean="0"/>
              <a:t>～</a:t>
            </a:r>
            <a:r>
              <a:rPr kumimoji="1" lang="en-US" altLang="ja-JP" sz="1400" b="1" u="sng" dirty="0" smtClean="0"/>
              <a:t>17</a:t>
            </a:r>
            <a:r>
              <a:rPr kumimoji="1" lang="en-US" altLang="ja-JP" sz="1600" b="1" u="sng" dirty="0" smtClean="0"/>
              <a:t>:00</a:t>
            </a:r>
            <a:r>
              <a:rPr kumimoji="1" lang="ja-JP" altLang="en-US" sz="1400" b="1" u="sng" dirty="0" smtClean="0"/>
              <a:t>（祝日除く）</a:t>
            </a:r>
            <a:r>
              <a:rPr kumimoji="1" lang="ja-JP" altLang="en-US" sz="1400" b="1" dirty="0" smtClean="0"/>
              <a:t>　　　　　　　　</a:t>
            </a:r>
            <a:endParaRPr kumimoji="1" lang="en-US" altLang="ja-JP" sz="1100" b="1" dirty="0" smtClean="0"/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kumimoji="1" lang="ja-JP" altLang="en-US" b="1" dirty="0" smtClean="0"/>
              <a:t>　〒</a:t>
            </a:r>
            <a:r>
              <a:rPr kumimoji="1" lang="en-US" altLang="ja-JP" b="1" dirty="0" smtClean="0"/>
              <a:t>990-2412</a:t>
            </a:r>
            <a:r>
              <a:rPr kumimoji="1" lang="ja-JP" altLang="en-US" b="1" dirty="0" smtClean="0"/>
              <a:t>　山形市松山三丁目１４－７８</a:t>
            </a:r>
            <a:endParaRPr kumimoji="1" lang="en-US" altLang="ja-JP" b="1" dirty="0" smtClean="0"/>
          </a:p>
          <a:p>
            <a:pPr>
              <a:lnSpc>
                <a:spcPts val="2200"/>
              </a:lnSpc>
            </a:pPr>
            <a:r>
              <a:rPr kumimoji="1" lang="ja-JP" altLang="en-US" b="1" dirty="0"/>
              <a:t>　</a:t>
            </a:r>
            <a:r>
              <a:rPr kumimoji="1" lang="en-US" altLang="ja-JP" b="1" dirty="0"/>
              <a:t>TEL</a:t>
            </a:r>
            <a:r>
              <a:rPr kumimoji="1" lang="ja-JP" altLang="en-US" b="1" dirty="0"/>
              <a:t>：</a:t>
            </a:r>
            <a:r>
              <a:rPr kumimoji="1" lang="en-US" altLang="ja-JP" b="1" dirty="0" smtClean="0"/>
              <a:t>023-622-0753</a:t>
            </a:r>
            <a:r>
              <a:rPr kumimoji="1" lang="ja-JP" altLang="en-US" b="1" dirty="0" smtClean="0"/>
              <a:t>　　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FAX</a:t>
            </a:r>
            <a:r>
              <a:rPr kumimoji="1" lang="ja-JP" altLang="en-US" b="1" dirty="0"/>
              <a:t>：</a:t>
            </a:r>
            <a:r>
              <a:rPr kumimoji="1" lang="en-US" altLang="ja-JP" b="1" dirty="0"/>
              <a:t>023-633-6189</a:t>
            </a:r>
          </a:p>
          <a:p>
            <a:pPr>
              <a:lnSpc>
                <a:spcPts val="2200"/>
              </a:lnSpc>
            </a:pPr>
            <a:r>
              <a:rPr kumimoji="1" lang="ja-JP" altLang="en-US" b="1" dirty="0"/>
              <a:t>　</a:t>
            </a:r>
            <a:r>
              <a:rPr kumimoji="1" lang="en-US" altLang="ja-JP" b="1" dirty="0"/>
              <a:t>E-mail</a:t>
            </a:r>
            <a:r>
              <a:rPr kumimoji="1" lang="ja-JP" altLang="en-US" b="1" dirty="0" smtClean="0"/>
              <a:t>：</a:t>
            </a:r>
            <a:r>
              <a:rPr kumimoji="1" lang="en-US" altLang="ja-JP" b="1" dirty="0" smtClean="0">
                <a:hlinkClick r:id="rId2"/>
              </a:rPr>
              <a:t>jimu@denkisyo.jp</a:t>
            </a:r>
            <a:endParaRPr kumimoji="1" lang="en-US" altLang="ja-JP" b="1" dirty="0"/>
          </a:p>
          <a:p>
            <a:pPr>
              <a:lnSpc>
                <a:spcPts val="2200"/>
              </a:lnSpc>
            </a:pPr>
            <a:r>
              <a:rPr kumimoji="1" lang="ja-JP" altLang="en-US" b="1" dirty="0"/>
              <a:t>　担当者：平</a:t>
            </a:r>
            <a:r>
              <a:rPr kumimoji="1" lang="ja-JP" altLang="en-US" b="1" dirty="0" smtClean="0"/>
              <a:t>清水・秋葉</a:t>
            </a:r>
            <a:r>
              <a:rPr kumimoji="1" lang="ja-JP" altLang="en-US" b="1" dirty="0"/>
              <a:t>　</a:t>
            </a:r>
            <a:endParaRPr kumimoji="1" lang="en-US" altLang="ja-JP" b="1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0905" y="4289257"/>
            <a:ext cx="6386512" cy="646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1" dirty="0"/>
              <a:t>１　</a:t>
            </a:r>
            <a:r>
              <a:rPr kumimoji="1" lang="ja-JP" altLang="en-US" sz="1801" dirty="0" smtClean="0"/>
              <a:t>希望メーカー・希望製品名等</a:t>
            </a:r>
            <a:r>
              <a:rPr kumimoji="1" lang="ja-JP" altLang="en-US" sz="1400" dirty="0" smtClean="0"/>
              <a:t>（購入品目のみ記入）</a:t>
            </a:r>
            <a:endParaRPr kumimoji="1" lang="en-US" altLang="ja-JP" sz="1400" dirty="0"/>
          </a:p>
          <a:p>
            <a:r>
              <a:rPr kumimoji="1" lang="ja-JP" altLang="en-US" sz="1801" dirty="0"/>
              <a:t>　　　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65100" y="2107453"/>
            <a:ext cx="6588240" cy="6055472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55" y="43661"/>
            <a:ext cx="549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「７月</a:t>
            </a:r>
            <a:r>
              <a:rPr kumimoji="1" lang="en-US" altLang="ja-JP" sz="1200" b="1" dirty="0" smtClean="0">
                <a:latin typeface="+mn-ea"/>
              </a:rPr>
              <a:t>25</a:t>
            </a:r>
            <a:r>
              <a:rPr kumimoji="1" lang="ja-JP" altLang="en-US" sz="1200" b="1" dirty="0" smtClean="0"/>
              <a:t>日からの大雨災害に伴う被災者生活家電購入支援事業」</a:t>
            </a:r>
            <a:endParaRPr kumimoji="1" lang="ja-JP" altLang="en-US" sz="12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947" y="958278"/>
            <a:ext cx="6692900" cy="103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 smtClean="0"/>
              <a:t>・</a:t>
            </a:r>
            <a:r>
              <a:rPr kumimoji="1" lang="ja-JP" altLang="en-US" sz="1600" b="1" u="sng" dirty="0" smtClean="0"/>
              <a:t>本支援事業の対象電器店のご紹介、打合せ日程の調整を</a:t>
            </a:r>
            <a:r>
              <a:rPr kumimoji="1" lang="ja-JP" altLang="en-US" sz="1600" b="1" u="sng" dirty="0"/>
              <a:t>行います</a:t>
            </a:r>
            <a:r>
              <a:rPr kumimoji="1" lang="ja-JP" altLang="en-US" sz="1600" b="1" u="sng" dirty="0" smtClean="0"/>
              <a:t>！</a:t>
            </a:r>
            <a:endParaRPr kumimoji="1" lang="en-US" altLang="ja-JP" sz="1600" b="1" u="sng" dirty="0" smtClean="0"/>
          </a:p>
          <a:p>
            <a:pPr>
              <a:lnSpc>
                <a:spcPts val="2500"/>
              </a:lnSpc>
            </a:pPr>
            <a:r>
              <a:rPr kumimoji="1" lang="ja-JP" altLang="en-US" sz="1600" b="1" dirty="0" smtClean="0"/>
              <a:t>・当組合加入店では、全国規模の在庫管理システムにて、</a:t>
            </a:r>
            <a:r>
              <a:rPr kumimoji="1" lang="ja-JP" altLang="en-US" sz="1600" b="1" u="sng" dirty="0" smtClean="0"/>
              <a:t>ご希望の家電</a:t>
            </a:r>
            <a:endParaRPr kumimoji="1" lang="en-US" altLang="ja-JP" sz="1600" b="1" u="sng" dirty="0" smtClean="0"/>
          </a:p>
          <a:p>
            <a:pPr>
              <a:lnSpc>
                <a:spcPts val="2500"/>
              </a:lnSpc>
            </a:pPr>
            <a:r>
              <a:rPr kumimoji="1" lang="ja-JP" altLang="en-US" sz="1600" b="1" dirty="0"/>
              <a:t>　</a:t>
            </a:r>
            <a:r>
              <a:rPr kumimoji="1" lang="ja-JP" altLang="en-US" sz="1600" b="1" u="sng" dirty="0" smtClean="0"/>
              <a:t>製品の在庫</a:t>
            </a:r>
            <a:r>
              <a:rPr kumimoji="1" lang="ja-JP" altLang="en-US" sz="1600" b="1" u="sng" dirty="0"/>
              <a:t>状況</a:t>
            </a:r>
            <a:r>
              <a:rPr kumimoji="1" lang="ja-JP" altLang="en-US" sz="1600" b="1" u="sng" dirty="0" smtClean="0"/>
              <a:t>を確認し、その場でお伝えできます！</a:t>
            </a:r>
            <a:endParaRPr kumimoji="1" lang="en-US" altLang="ja-JP" sz="1600" b="1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132430" y="928675"/>
            <a:ext cx="6604000" cy="104534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02591" y="9447482"/>
            <a:ext cx="3433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/>
              <a:t>お気軽</a:t>
            </a:r>
            <a:r>
              <a:rPr kumimoji="1" lang="ja-JP" altLang="en-US" b="1" u="sng" dirty="0" smtClean="0"/>
              <a:t>にお問い合わせください</a:t>
            </a:r>
            <a:endParaRPr kumimoji="1" lang="ja-JP" altLang="en-US" b="1" u="sng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1316" y="312579"/>
            <a:ext cx="6381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山形県電機商業組合</a:t>
            </a: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相談</a:t>
            </a:r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票</a:t>
            </a:r>
            <a:endParaRPr kumimoji="1" lang="ja-JP" altLang="en-US" sz="2800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68313"/>
              </p:ext>
            </p:extLst>
          </p:nvPr>
        </p:nvGraphicFramePr>
        <p:xfrm>
          <a:off x="701611" y="2605298"/>
          <a:ext cx="562448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485">
                  <a:extLst>
                    <a:ext uri="{9D8B030D-6E8A-4147-A177-3AD203B41FA5}">
                      <a16:colId xmlns:a16="http://schemas.microsoft.com/office/drawing/2014/main" val="2664044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</a:rPr>
                        <a:t>住所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56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/>
                        <a:t>氏名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969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/>
                        <a:t>電話番号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540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/>
                        <a:t>住宅被災程度</a:t>
                      </a:r>
                      <a:r>
                        <a:rPr kumimoji="1" lang="ja-JP" altLang="en-US" sz="1100" b="0" dirty="0" smtClean="0"/>
                        <a:t>（いずれかに○）：</a:t>
                      </a:r>
                      <a:r>
                        <a:rPr kumimoji="1" lang="ja-JP" altLang="en-US" dirty="0" smtClean="0"/>
                        <a:t>半壊・中規模半壊・大規模半壊・全壊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24489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862935"/>
              </p:ext>
            </p:extLst>
          </p:nvPr>
        </p:nvGraphicFramePr>
        <p:xfrm>
          <a:off x="701611" y="4661605"/>
          <a:ext cx="5685946" cy="19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740">
                  <a:extLst>
                    <a:ext uri="{9D8B030D-6E8A-4147-A177-3AD203B41FA5}">
                      <a16:colId xmlns:a16="http://schemas.microsoft.com/office/drawing/2014/main" val="2518678805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799173206"/>
                    </a:ext>
                  </a:extLst>
                </a:gridCol>
                <a:gridCol w="3033231">
                  <a:extLst>
                    <a:ext uri="{9D8B030D-6E8A-4147-A177-3AD203B41FA5}">
                      <a16:colId xmlns:a16="http://schemas.microsoft.com/office/drawing/2014/main" val="4005690047"/>
                    </a:ext>
                  </a:extLst>
                </a:gridCol>
              </a:tblGrid>
              <a:tr h="390352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品目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希望メーカー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希望製品名等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40600"/>
                  </a:ext>
                </a:extLst>
              </a:tr>
              <a:tr h="39035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エアコン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715662"/>
                  </a:ext>
                </a:extLst>
              </a:tr>
              <a:tr h="39035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洗濯機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84440"/>
                  </a:ext>
                </a:extLst>
              </a:tr>
              <a:tr h="39035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冷蔵庫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35170"/>
                  </a:ext>
                </a:extLst>
              </a:tr>
              <a:tr h="39035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テレビ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623783"/>
                  </a:ext>
                </a:extLst>
              </a:tr>
            </a:tbl>
          </a:graphicData>
        </a:graphic>
      </p:graphicFrame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18033"/>
              </p:ext>
            </p:extLst>
          </p:nvPr>
        </p:nvGraphicFramePr>
        <p:xfrm>
          <a:off x="303928" y="6903550"/>
          <a:ext cx="60836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922">
                  <a:extLst>
                    <a:ext uri="{9D8B030D-6E8A-4147-A177-3AD203B41FA5}">
                      <a16:colId xmlns:a16="http://schemas.microsoft.com/office/drawing/2014/main" val="4082984033"/>
                    </a:ext>
                  </a:extLst>
                </a:gridCol>
                <a:gridCol w="3777706">
                  <a:extLst>
                    <a:ext uri="{9D8B030D-6E8A-4147-A177-3AD203B41FA5}">
                      <a16:colId xmlns:a16="http://schemas.microsoft.com/office/drawing/2014/main" val="536411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２　購入希望電器店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72722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908474"/>
              </p:ext>
            </p:extLst>
          </p:nvPr>
        </p:nvGraphicFramePr>
        <p:xfrm>
          <a:off x="303928" y="7564575"/>
          <a:ext cx="60836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922">
                  <a:extLst>
                    <a:ext uri="{9D8B030D-6E8A-4147-A177-3AD203B41FA5}">
                      <a16:colId xmlns:a16="http://schemas.microsoft.com/office/drawing/2014/main" val="4082984033"/>
                    </a:ext>
                  </a:extLst>
                </a:gridCol>
                <a:gridCol w="3777706">
                  <a:extLst>
                    <a:ext uri="{9D8B030D-6E8A-4147-A177-3AD203B41FA5}">
                      <a16:colId xmlns:a16="http://schemas.microsoft.com/office/drawing/2014/main" val="536411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３　訪問希望日時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72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4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</TotalTime>
  <Words>199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被災者生活家電購入支援事業について</dc:title>
  <dc:creator>渡邉　寛明</dc:creator>
  <cp:lastModifiedBy>新目大樹</cp:lastModifiedBy>
  <cp:revision>79</cp:revision>
  <cp:lastPrinted>2024-08-23T08:45:33Z</cp:lastPrinted>
  <dcterms:created xsi:type="dcterms:W3CDTF">2024-08-22T08:11:24Z</dcterms:created>
  <dcterms:modified xsi:type="dcterms:W3CDTF">2024-09-04T08:19:18Z</dcterms:modified>
</cp:coreProperties>
</file>